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jpeg" ContentType="image/jpeg"/>
  <Override PartName="/ppt/media/image1.png" ContentType="image/png"/>
  <Override PartName="/ppt/media/image2.png" ContentType="image/png"/>
  <Override PartName="/ppt/media/image56.jpeg" ContentType="image/jpeg"/>
  <Override PartName="/ppt/media/image3.jpeg" ContentType="image/jpeg"/>
  <Override PartName="/ppt/media/image55.jpeg" ContentType="image/jpeg"/>
  <Override PartName="/ppt/media/image48.png" ContentType="image/png"/>
  <Override PartName="/ppt/media/image45.jpeg" ContentType="image/jpeg"/>
  <Override PartName="/ppt/media/image70.png" ContentType="image/png"/>
  <Override PartName="/ppt/media/image4.png" ContentType="image/png"/>
  <Override PartName="/ppt/media/image62.jpeg" ContentType="image/jpeg"/>
  <Override PartName="/ppt/media/image7.png" ContentType="image/png"/>
  <Override PartName="/ppt/media/image5.jpeg" ContentType="image/jpeg"/>
  <Override PartName="/ppt/media/image57.jpeg" ContentType="image/jpeg"/>
  <Override PartName="/ppt/media/image11.png" ContentType="image/png"/>
  <Override PartName="/ppt/media/image34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9.jpeg" ContentType="image/jpeg"/>
  <Override PartName="/ppt/media/image29.jpeg" ContentType="image/jpeg"/>
  <Override PartName="/ppt/media/image10.png" ContentType="image/png"/>
  <Override PartName="/ppt/media/image18.jpeg" ContentType="image/jpe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49.png" ContentType="image/png"/>
  <Override PartName="/ppt/media/image16.jpeg" ContentType="image/jpeg"/>
  <Override PartName="/ppt/media/image17.jpeg" ContentType="image/jpeg"/>
  <Override PartName="/ppt/media/image19.jpeg" ContentType="image/jpeg"/>
  <Override PartName="/ppt/media/image40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4.png" ContentType="image/pn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60.png" ContentType="image/png"/>
  <Override PartName="/ppt/media/image44.jpeg" ContentType="image/jpeg"/>
  <Override PartName="/ppt/media/image47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8.jpeg" ContentType="image/jpeg"/>
  <Override PartName="/ppt/media/image59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066680" y="3808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1066680" y="3808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298240" y="1752120"/>
            <a:ext cx="5156640" cy="411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066680" y="380880"/>
            <a:ext cx="76197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0666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41144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70880" y="39016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666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70880" y="1752480"/>
            <a:ext cx="371808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066680" y="3901680"/>
            <a:ext cx="7619760" cy="196236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1d2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609480" y="228600"/>
            <a:ext cx="8238600" cy="6391080"/>
          </a:xfrm>
          <a:prstGeom prst="rect">
            <a:avLst/>
          </a:prstGeom>
          <a:solidFill>
            <a:srgbClr val="ede7e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1015920" y="1600200"/>
            <a:ext cx="7670880" cy="0"/>
          </a:xfrm>
          <a:prstGeom prst="line">
            <a:avLst/>
          </a:prstGeom>
          <a:ln w="324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4" descr=""/>
          <p:cNvPicPr/>
          <p:nvPr/>
        </p:nvPicPr>
        <p:blipFill>
          <a:blip r:embed="rId2"/>
          <a:srcRect l="0" t="0" r="0" b="5335"/>
          <a:stretch/>
        </p:blipFill>
        <p:spPr>
          <a:xfrm>
            <a:off x="0" y="50760"/>
            <a:ext cx="1180800" cy="405720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5" descr=""/>
          <p:cNvPicPr/>
          <p:nvPr/>
        </p:nvPicPr>
        <p:blipFill>
          <a:blip r:embed="rId3"/>
          <a:srcRect l="0" t="40006" r="0" b="0"/>
          <a:stretch/>
        </p:blipFill>
        <p:spPr>
          <a:xfrm>
            <a:off x="0" y="4222800"/>
            <a:ext cx="1180800" cy="257148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3"/>
          <p:cNvSpPr/>
          <p:nvPr/>
        </p:nvSpPr>
        <p:spPr>
          <a:xfrm>
            <a:off x="528480" y="201600"/>
            <a:ext cx="8397360" cy="6467040"/>
          </a:xfrm>
          <a:prstGeom prst="rect">
            <a:avLst/>
          </a:prstGeom>
          <a:blipFill>
            <a:blip r:embed="rId4"/>
            <a:tile/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Picture 3" descr=""/>
          <p:cNvPicPr/>
          <p:nvPr/>
        </p:nvPicPr>
        <p:blipFill>
          <a:blip r:embed="rId5"/>
          <a:stretch/>
        </p:blipFill>
        <p:spPr>
          <a:xfrm>
            <a:off x="0" y="50760"/>
            <a:ext cx="1180800" cy="428580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96880" y="4130640"/>
            <a:ext cx="1041120" cy="456840"/>
          </a:xfrm>
          <a:prstGeom prst="rect">
            <a:avLst/>
          </a:prstGeom>
          <a:blipFill>
            <a:blip r:embed="rId6"/>
            <a:tile/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Picture 5" descr=""/>
          <p:cNvPicPr/>
          <p:nvPr/>
        </p:nvPicPr>
        <p:blipFill>
          <a:blip r:embed="rId7"/>
          <a:srcRect l="0" t="40006" r="0" b="0"/>
          <a:stretch/>
        </p:blipFill>
        <p:spPr>
          <a:xfrm>
            <a:off x="0" y="4222800"/>
            <a:ext cx="1180800" cy="2571480"/>
          </a:xfrm>
          <a:prstGeom prst="rect">
            <a:avLst/>
          </a:prstGeom>
          <a:ln w="936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212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Master title style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dt"/>
          </p:nvPr>
        </p:nvSpPr>
        <p:spPr>
          <a:xfrm>
            <a:off x="1084320" y="6095880"/>
            <a:ext cx="1904760" cy="456840"/>
          </a:xfrm>
          <a:prstGeom prst="rect">
            <a:avLst/>
          </a:prstGeom>
        </p:spPr>
        <p:txBody>
          <a:bodyPr/>
          <a:p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ftr"/>
          </p:nvPr>
        </p:nvSpPr>
        <p:spPr>
          <a:xfrm>
            <a:off x="3522600" y="6095880"/>
            <a:ext cx="2895120" cy="456840"/>
          </a:xfrm>
          <a:prstGeom prst="rect">
            <a:avLst/>
          </a:prstGeom>
        </p:spPr>
        <p:txBody>
          <a:bodyPr/>
          <a:p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8"/>
          <p:cNvSpPr>
            <a:spLocks noGrp="1"/>
          </p:cNvSpPr>
          <p:nvPr>
            <p:ph type="sldNum"/>
          </p:nvPr>
        </p:nvSpPr>
        <p:spPr>
          <a:xfrm>
            <a:off x="6951600" y="609588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B6D4F26C-C5BF-4ACB-B720-92BB63DD1996}" type="slidenum">
              <a:rPr lang="sr-Latn-R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lang="sr-Latn-R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sr-Latn-R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20.06.16</a:t>
            </a:r>
            <a:endParaRPr lang="sr-Latn-R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6C0C7DF-E403-441A-8E2C-AE1AD0045403}" type="slidenum">
              <a:rPr lang="sr-Latn-RS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lang="sr-Latn-R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1d2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09480" y="228600"/>
            <a:ext cx="8238600" cy="6391080"/>
          </a:xfrm>
          <a:prstGeom prst="rect">
            <a:avLst/>
          </a:prstGeom>
          <a:solidFill>
            <a:srgbClr val="ede7e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2"/>
          <p:cNvSpPr/>
          <p:nvPr/>
        </p:nvSpPr>
        <p:spPr>
          <a:xfrm>
            <a:off x="1015920" y="1600200"/>
            <a:ext cx="7670880" cy="0"/>
          </a:xfrm>
          <a:prstGeom prst="line">
            <a:avLst/>
          </a:prstGeom>
          <a:ln w="324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Picture 4" descr=""/>
          <p:cNvPicPr/>
          <p:nvPr/>
        </p:nvPicPr>
        <p:blipFill>
          <a:blip r:embed="rId2"/>
          <a:srcRect l="0" t="0" r="0" b="5335"/>
          <a:stretch/>
        </p:blipFill>
        <p:spPr>
          <a:xfrm>
            <a:off x="0" y="50760"/>
            <a:ext cx="1180800" cy="4057200"/>
          </a:xfrm>
          <a:prstGeom prst="rect">
            <a:avLst/>
          </a:prstGeom>
          <a:ln w="9360">
            <a:noFill/>
          </a:ln>
        </p:spPr>
      </p:pic>
      <p:pic>
        <p:nvPicPr>
          <p:cNvPr id="89" name="Picture 5" descr=""/>
          <p:cNvPicPr/>
          <p:nvPr/>
        </p:nvPicPr>
        <p:blipFill>
          <a:blip r:embed="rId3"/>
          <a:srcRect l="0" t="40006" r="0" b="0"/>
          <a:stretch/>
        </p:blipFill>
        <p:spPr>
          <a:xfrm>
            <a:off x="0" y="4222800"/>
            <a:ext cx="1180800" cy="2571480"/>
          </a:xfrm>
          <a:prstGeom prst="rect">
            <a:avLst/>
          </a:prstGeom>
          <a:ln w="9360">
            <a:noFill/>
          </a:ln>
        </p:spPr>
      </p:pic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1066680" y="380880"/>
            <a:ext cx="7619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Master title style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066680" y="1752480"/>
            <a:ext cx="7619760" cy="4114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LevelClick to edit Master text styles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level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dt"/>
          </p:nvPr>
        </p:nvSpPr>
        <p:spPr>
          <a:xfrm>
            <a:off x="1014480" y="6107040"/>
            <a:ext cx="1904760" cy="456840"/>
          </a:xfrm>
          <a:prstGeom prst="rect">
            <a:avLst/>
          </a:prstGeom>
        </p:spPr>
        <p:txBody>
          <a:bodyPr/>
          <a:p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ftr"/>
          </p:nvPr>
        </p:nvSpPr>
        <p:spPr>
          <a:xfrm>
            <a:off x="3452760" y="6107040"/>
            <a:ext cx="2895120" cy="456840"/>
          </a:xfrm>
          <a:prstGeom prst="rect">
            <a:avLst/>
          </a:prstGeom>
        </p:spPr>
        <p:txBody>
          <a:bodyPr/>
          <a:p>
            <a:endParaRPr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sldNum"/>
          </p:nvPr>
        </p:nvSpPr>
        <p:spPr>
          <a:xfrm>
            <a:off x="6881760" y="610704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EFC3692E-564D-4239-AF58-AFE0A91CBFE6}" type="slidenum">
              <a:rPr lang="sr-Latn-R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lang="sr-Latn-R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hyperlink" Target="http://hr.wikipedia.org/wiki/Anestetik" TargetMode="External"/><Relationship Id="rId5" Type="http://schemas.openxmlformats.org/officeDocument/2006/relationships/hyperlink" Target="http://hr.wikipedia.org/wiki/Anestetik" TargetMode="External"/><Relationship Id="rId6" Type="http://schemas.openxmlformats.org/officeDocument/2006/relationships/hyperlink" Target="http://hr.wikipedia.org/wiki/Veterina" TargetMode="External"/><Relationship Id="rId7" Type="http://schemas.openxmlformats.org/officeDocument/2006/relationships/hyperlink" Target="http://hr.wikipedia.org/wiki/%C5%BDivotinje" TargetMode="External"/><Relationship Id="rId8" Type="http://schemas.openxmlformats.org/officeDocument/2006/relationships/hyperlink" Target="http://hr.wikipedia.org/wiki/Govor" TargetMode="External"/><Relationship Id="rId9" Type="http://schemas.openxmlformats.org/officeDocument/2006/relationships/image" Target="../media/image67.jpeg"/><Relationship Id="rId10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914400" y="1824840"/>
            <a:ext cx="77212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lang="en-US" sz="3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Prevencija zloupotrebe i upoznavanje o štetnostima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3200400" y="228600"/>
            <a:ext cx="802800" cy="132876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13" descr=""/>
          <p:cNvPicPr/>
          <p:nvPr/>
        </p:nvPicPr>
        <p:blipFill>
          <a:blip r:embed="rId2"/>
          <a:stretch/>
        </p:blipFill>
        <p:spPr>
          <a:xfrm>
            <a:off x="990720" y="304920"/>
            <a:ext cx="1406160" cy="106632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18" descr=""/>
          <p:cNvPicPr/>
          <p:nvPr/>
        </p:nvPicPr>
        <p:blipFill>
          <a:blip r:embed="rId3"/>
          <a:stretch/>
        </p:blipFill>
        <p:spPr>
          <a:xfrm>
            <a:off x="4267080" y="304920"/>
            <a:ext cx="1599840" cy="106344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10" descr=""/>
          <p:cNvPicPr/>
          <p:nvPr/>
        </p:nvPicPr>
        <p:blipFill>
          <a:blip r:embed="rId4"/>
          <a:stretch/>
        </p:blipFill>
        <p:spPr>
          <a:xfrm>
            <a:off x="6705720" y="304920"/>
            <a:ext cx="1657080" cy="982440"/>
          </a:xfrm>
          <a:prstGeom prst="rect">
            <a:avLst/>
          </a:prstGeom>
          <a:ln w="9360">
            <a:noFill/>
          </a:ln>
        </p:spPr>
      </p:pic>
      <p:pic>
        <p:nvPicPr>
          <p:cNvPr id="134" name="Picture 5" descr=""/>
          <p:cNvPicPr/>
          <p:nvPr/>
        </p:nvPicPr>
        <p:blipFill>
          <a:blip r:embed="rId5"/>
          <a:stretch/>
        </p:blipFill>
        <p:spPr>
          <a:xfrm>
            <a:off x="1371600" y="3505320"/>
            <a:ext cx="2133360" cy="289512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6" descr=""/>
          <p:cNvPicPr/>
          <p:nvPr/>
        </p:nvPicPr>
        <p:blipFill>
          <a:blip r:embed="rId6"/>
          <a:stretch/>
        </p:blipFill>
        <p:spPr>
          <a:xfrm>
            <a:off x="3809880" y="3505320"/>
            <a:ext cx="5084280" cy="289512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NEKI OD MOGUĆIH SIMPTOMA ZLOUPOTREBE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66680" y="1752480"/>
            <a:ext cx="266652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Symbol" charset="2"/>
              <a:buChar char=""/>
            </a:pPr>
            <a:r>
              <a:rPr b="1" lang="en-US" sz="2000" spc="-1" strike="noStrike">
                <a:solidFill>
                  <a:srgbClr val="3694b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VIDLJIVI  ZNACI ZLOUPOTREBE PAS: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posedovanje pribora kao što su: lule, cigaretni papir, ampule i male bočice, kapi  za oči, špricevi  i igle, nagorele kašičice ili čepovi boca, vatice i sl.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posedovanje droga.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8" name="Picture 17" descr=""/>
          <p:cNvPicPr/>
          <p:nvPr/>
        </p:nvPicPr>
        <p:blipFill>
          <a:blip r:embed="rId1"/>
          <a:stretch/>
        </p:blipFill>
        <p:spPr>
          <a:xfrm>
            <a:off x="7086600" y="3581280"/>
            <a:ext cx="1752120" cy="129492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155520" y="-914400"/>
            <a:ext cx="285732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155520" y="-914400"/>
            <a:ext cx="285732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"/>
          <p:cNvSpPr/>
          <p:nvPr/>
        </p:nvSpPr>
        <p:spPr>
          <a:xfrm>
            <a:off x="155520" y="-914400"/>
            <a:ext cx="285732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Picture 8" descr=""/>
          <p:cNvPicPr/>
          <p:nvPr/>
        </p:nvPicPr>
        <p:blipFill>
          <a:blip r:embed="rId2"/>
          <a:stretch/>
        </p:blipFill>
        <p:spPr>
          <a:xfrm>
            <a:off x="7086600" y="1752480"/>
            <a:ext cx="1638000" cy="1676160"/>
          </a:xfrm>
          <a:prstGeom prst="rect">
            <a:avLst/>
          </a:prstGeom>
          <a:ln>
            <a:noFill/>
          </a:ln>
        </p:spPr>
      </p:pic>
      <p:pic>
        <p:nvPicPr>
          <p:cNvPr id="173" name="Picture 12" descr=""/>
          <p:cNvPicPr/>
          <p:nvPr/>
        </p:nvPicPr>
        <p:blipFill>
          <a:blip r:embed="rId3"/>
          <a:stretch/>
        </p:blipFill>
        <p:spPr>
          <a:xfrm>
            <a:off x="7086600" y="4952880"/>
            <a:ext cx="1771200" cy="1628280"/>
          </a:xfrm>
          <a:prstGeom prst="rect">
            <a:avLst/>
          </a:prstGeom>
          <a:ln>
            <a:noFill/>
          </a:ln>
        </p:spPr>
      </p:pic>
      <p:pic>
        <p:nvPicPr>
          <p:cNvPr id="174" name="Picture 14" descr=""/>
          <p:cNvPicPr/>
          <p:nvPr/>
        </p:nvPicPr>
        <p:blipFill>
          <a:blip r:embed="rId4"/>
          <a:stretch/>
        </p:blipFill>
        <p:spPr>
          <a:xfrm>
            <a:off x="4343400" y="1752480"/>
            <a:ext cx="2628720" cy="4800240"/>
          </a:xfrm>
          <a:prstGeom prst="rect">
            <a:avLst/>
          </a:prstGeom>
          <a:ln>
            <a:noFill/>
          </a:ln>
        </p:spPr>
      </p:pic>
    </p:spTree>
  </p:cSld>
  <p:transition>
    <p:blinds dir="horz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6" name="Content Placeholder 3" descr=""/>
          <p:cNvPicPr/>
          <p:nvPr/>
        </p:nvPicPr>
        <p:blipFill>
          <a:blip r:embed="rId1"/>
          <a:stretch/>
        </p:blipFill>
        <p:spPr>
          <a:xfrm>
            <a:off x="1066680" y="380880"/>
            <a:ext cx="7772040" cy="624816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066680" y="0"/>
            <a:ext cx="7619760" cy="1523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en-US" sz="32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en-US" sz="32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Psihoaktivne supstance se na osnovu farmakološkog delovanja dele na:</a:t>
            </a: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1.Psihostimulatori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2.Psihodepresori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Kanabinoidi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4.Halucinogeni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5.Organski rastvarači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400" spc="-1" strike="noStrike">
                <a:solidFill>
                  <a:srgbClr val="75c6f5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6.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Nove PAS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9" name="Picture 3077" descr=""/>
          <p:cNvPicPr/>
          <p:nvPr/>
        </p:nvPicPr>
        <p:blipFill>
          <a:blip r:embed="rId1"/>
          <a:stretch/>
        </p:blipFill>
        <p:spPr>
          <a:xfrm>
            <a:off x="4525920" y="3962520"/>
            <a:ext cx="1188720" cy="94896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1031" descr=""/>
          <p:cNvPicPr/>
          <p:nvPr/>
        </p:nvPicPr>
        <p:blipFill>
          <a:blip r:embed="rId2"/>
          <a:stretch/>
        </p:blipFill>
        <p:spPr>
          <a:xfrm>
            <a:off x="4800600" y="1752480"/>
            <a:ext cx="2666520" cy="182844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12" descr=""/>
          <p:cNvPicPr/>
          <p:nvPr/>
        </p:nvPicPr>
        <p:blipFill>
          <a:blip r:embed="rId3"/>
          <a:stretch/>
        </p:blipFill>
        <p:spPr>
          <a:xfrm>
            <a:off x="5943600" y="5410080"/>
            <a:ext cx="1523520" cy="1153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82" name="Picture 11" descr=""/>
          <p:cNvPicPr/>
          <p:nvPr/>
        </p:nvPicPr>
        <p:blipFill>
          <a:blip r:embed="rId4"/>
          <a:stretch/>
        </p:blipFill>
        <p:spPr>
          <a:xfrm>
            <a:off x="7848720" y="3429000"/>
            <a:ext cx="837720" cy="13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83" name="Picture 17" descr=""/>
          <p:cNvPicPr/>
          <p:nvPr/>
        </p:nvPicPr>
        <p:blipFill>
          <a:blip r:embed="rId5"/>
          <a:stretch/>
        </p:blipFill>
        <p:spPr>
          <a:xfrm>
            <a:off x="3809880" y="5410080"/>
            <a:ext cx="1904760" cy="119016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6"/>
          <a:stretch/>
        </p:blipFill>
        <p:spPr>
          <a:xfrm>
            <a:off x="1447920" y="5410080"/>
            <a:ext cx="2211120" cy="1218960"/>
          </a:xfrm>
          <a:prstGeom prst="rect">
            <a:avLst/>
          </a:prstGeom>
          <a:ln w="9360">
            <a:noFill/>
          </a:ln>
        </p:spPr>
      </p:pic>
      <p:pic>
        <p:nvPicPr>
          <p:cNvPr id="185" name="Picture 10" descr=""/>
          <p:cNvPicPr/>
          <p:nvPr/>
        </p:nvPicPr>
        <p:blipFill>
          <a:blip r:embed="rId7"/>
          <a:stretch/>
        </p:blipFill>
        <p:spPr>
          <a:xfrm>
            <a:off x="5867280" y="3809880"/>
            <a:ext cx="1599840" cy="13618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86" name="Picture 1037" descr=""/>
          <p:cNvPicPr/>
          <p:nvPr/>
        </p:nvPicPr>
        <p:blipFill>
          <a:blip r:embed="rId8"/>
          <a:stretch/>
        </p:blipFill>
        <p:spPr>
          <a:xfrm>
            <a:off x="7848720" y="1828800"/>
            <a:ext cx="810720" cy="144756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3083" descr=""/>
          <p:cNvPicPr/>
          <p:nvPr/>
        </p:nvPicPr>
        <p:blipFill>
          <a:blip r:embed="rId9"/>
          <a:stretch/>
        </p:blipFill>
        <p:spPr>
          <a:xfrm>
            <a:off x="7921800" y="5334120"/>
            <a:ext cx="764640" cy="91404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9" name="Content Placeholder 3" descr=""/>
          <p:cNvPicPr/>
          <p:nvPr/>
        </p:nvPicPr>
        <p:blipFill>
          <a:blip r:embed="rId1"/>
          <a:stretch/>
        </p:blipFill>
        <p:spPr>
          <a:xfrm>
            <a:off x="1066680" y="380880"/>
            <a:ext cx="7695720" cy="586692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990720" y="380880"/>
            <a:ext cx="4800240" cy="6404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sr-Latn-RS" sz="3600" spc="-1" strike="noStrike">
                <a:solidFill>
                  <a:srgbClr val="fbdf7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Načini upotrebe PAS: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1523880" y="990720"/>
            <a:ext cx="3123720" cy="3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blinds dir="horz"/>
  </p:transition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3" name="Picture 6" descr=""/>
          <p:cNvPicPr/>
          <p:nvPr/>
        </p:nvPicPr>
        <p:blipFill>
          <a:blip r:embed="rId1"/>
          <a:stretch/>
        </p:blipFill>
        <p:spPr>
          <a:xfrm>
            <a:off x="1181160" y="457200"/>
            <a:ext cx="7772040" cy="640044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3124080" y="164880"/>
            <a:ext cx="4343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r-Latn-R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NAJPOZNATIJE PAS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blinds dir="horz"/>
  </p:transition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NPAS imaju sličnu hemijsku strukturu kao PAS, ali dovoljno različitu da ostanu van zakonske zabrane, legalno se plasiraju i prodaju kao zamena “kontrolisanim” drogama na otvorenom tržištu i nisu pod kontrolom međunarodnih zakona u oblasti droga. </a:t>
            </a:r>
            <a:r>
              <a:rPr b="1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Nema kontrole kvaliteta šta sadrži plasirana NPAS tako da su štetni efekti nepredvidivi. Putem interneta se šire informacije i iskustva o NPAS, a za kupovinu „on line“ prodavnice.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ransition>
    <p:blinds dir="horz"/>
  </p:transition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0" y="6334200"/>
            <a:ext cx="9143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Izvor: UNODC, NPAS reports 2008-2013. Global Synthetic Drugs Assessments, 2014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9" name="Table 3"/>
          <p:cNvGraphicFramePr/>
          <p:nvPr/>
        </p:nvGraphicFramePr>
        <p:xfrm>
          <a:off x="1295280" y="1523880"/>
          <a:ext cx="6324120" cy="4022280"/>
        </p:xfrm>
        <a:graphic>
          <a:graphicData uri="http://schemas.openxmlformats.org/drawingml/2006/table">
            <a:tbl>
              <a:tblPr/>
              <a:tblGrid>
                <a:gridCol w="3636360"/>
                <a:gridCol w="2687760"/>
              </a:tblGrid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TIPOVI NPAS: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984807"/>
                    </a:solidFill>
                  </a:tcPr>
                </a:tc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% ZASTUPLJENOST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984807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sintetički katinoni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sintetički kanabinoidi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fenetilamini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piperazini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supstance na biljnoj bazi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568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ketamini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82440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宋体"/>
                        </a:rPr>
                        <a:t>druge supstance (fenilciklidini, triptamini...)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Latn-RS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10%</a:t>
                      </a:r>
                      <a:endParaRPr lang="sr-Latn-R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8305560" cy="419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NPAS -“</a:t>
            </a:r>
            <a:r>
              <a:rPr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dizajnerske droge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”- “legal highs”-”legalna sredstva za euforiju”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sintetičke i na biljnoj bazi zasnovane supstance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oponašaju dejstvo postojećih “kontrolisanih” droga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imaju sličnu hemijsku strukturu kao PAS, ali dovoljno različitu da ostanu van zakona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legalno se plasiraju i prodaju kao zamena “kontrolisanim” drogama na otvorenom tržištu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nisu pod kontrolom međunarodnih zakona u oblasti droga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hand made!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nema kontrole kvaliteta – šta sadrži plasirana NPAS?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isti brend/proizvod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宋体"/>
              </a:rPr>
              <a:t>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različite supstance/različite količine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unose se pušenjem, ušmrkavanjem, oralno, parenteralno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štetni efekti - nepredvidivi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nisu poznati kratko/srednje/dugoročni efekti???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upotreba NPAS dovodi do različitih posledica i problema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1600200"/>
            <a:ext cx="830556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zdravstvene posledice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宋体"/>
              </a:rPr>
              <a:t>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od kratkotrajnih i blagih do ozbiljnih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glavobolja, mučnina, palpitacije, razdražljivost, pospanost...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nerazuman govor, drhtavica, nasilno ponašanje, napadi straha, paranoja, halucinacije...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dehidratacija, tahikardija, bol u grudima, srčani udar...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oštećenja bubrega i jetre, smrtni ishod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chem sex “slamming” – seksualni odnosi pod dejstvom droga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drugi problemi: ekonomski, socijalni, lični, poslovni, pravni, u saobraćaju, ekološki...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ZABRINUTOST!!!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Definicija – PAS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(psihoaktivne supstance)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30556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Svaka supstanca koja unesena u organizam može da modifikuje jednu ili više funkcija. (SZO,1969.)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Prirodno ili sintetičko sredstvo koje deluje na nervni sistem i dovodi do psiholoških promena. Dugotrajnim uzimanjem izazivaju bolesti zavisnosti. (Pedagoški leksikon)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Supstance koje menjaju raspoloženje, mišljenje ili ponašanje.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Supstance ili smese supstanci koje deluju na nervni sistem i izazivaju promene u ponašanju. (Bukelić,1988.)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8" name="Picture 12" descr=""/>
          <p:cNvPicPr/>
          <p:nvPr/>
        </p:nvPicPr>
        <p:blipFill>
          <a:blip r:embed="rId1"/>
          <a:stretch/>
        </p:blipFill>
        <p:spPr>
          <a:xfrm>
            <a:off x="685800" y="5389560"/>
            <a:ext cx="1856880" cy="14187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39" name="Picture 14" descr=""/>
          <p:cNvPicPr/>
          <p:nvPr/>
        </p:nvPicPr>
        <p:blipFill>
          <a:blip r:embed="rId2"/>
          <a:stretch/>
        </p:blipFill>
        <p:spPr>
          <a:xfrm>
            <a:off x="2666880" y="5408640"/>
            <a:ext cx="1904760" cy="14284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40" name="Picture 18" descr=""/>
          <p:cNvPicPr/>
          <p:nvPr/>
        </p:nvPicPr>
        <p:blipFill>
          <a:blip r:embed="rId3"/>
          <a:stretch/>
        </p:blipFill>
        <p:spPr>
          <a:xfrm>
            <a:off x="4648320" y="5389560"/>
            <a:ext cx="1523520" cy="1466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41" name="Picture 20" descr=""/>
          <p:cNvPicPr/>
          <p:nvPr/>
        </p:nvPicPr>
        <p:blipFill>
          <a:blip r:embed="rId4"/>
          <a:stretch/>
        </p:blipFill>
        <p:spPr>
          <a:xfrm>
            <a:off x="6248520" y="5389560"/>
            <a:ext cx="2047680" cy="14666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200" y="1600200"/>
            <a:ext cx="8305560" cy="3428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NPAS se plasiraju kao legalne i bezbedne za upotrebu: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kao osveživači prostora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, nisu za ljudsku upotrebu,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soli za kupanje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,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različite biljke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- tamjani, božanska kadulja, biljni začini...ili biljna đubriva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dijetetski suplementi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...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 Srbiji kao bombone, žvake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...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poznati kao mjau-mjau, Crazy cat, Pop Rocks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,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8" name="Picture 5" descr=""/>
          <p:cNvPicPr/>
          <p:nvPr/>
        </p:nvPicPr>
        <p:blipFill>
          <a:blip r:embed="rId1"/>
          <a:stretch/>
        </p:blipFill>
        <p:spPr>
          <a:xfrm>
            <a:off x="6705720" y="4037760"/>
            <a:ext cx="2437920" cy="2134800"/>
          </a:xfrm>
          <a:prstGeom prst="rect">
            <a:avLst/>
          </a:prstGeom>
          <a:ln w="9360">
            <a:solidFill>
              <a:srgbClr val="c00000"/>
            </a:solidFill>
            <a:miter/>
          </a:ln>
        </p:spPr>
      </p:pic>
      <p:pic>
        <p:nvPicPr>
          <p:cNvPr id="209" name="Picture 4" descr=""/>
          <p:cNvPicPr/>
          <p:nvPr/>
        </p:nvPicPr>
        <p:blipFill>
          <a:blip r:embed="rId2"/>
          <a:stretch/>
        </p:blipFill>
        <p:spPr>
          <a:xfrm>
            <a:off x="4267080" y="5105520"/>
            <a:ext cx="2080800" cy="9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Rasprostranjenost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1600200"/>
            <a:ext cx="83815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sintetičke droge prisutne već par decenija na tržištu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zastupljenost NPAS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gotovo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izjednačena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sa “kontrolisanim” PAS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	</a:t>
            </a:r>
            <a:r>
              <a:rPr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mefedron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4,4% u VB kao i korisnika </a:t>
            </a:r>
            <a:r>
              <a:rPr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kokaina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(2011.)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Eurobarometar istraživanje iz 2011. među mladima (16-24 g.): Irska (16%), Latvija, Poljska i VB (10%) -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宋体"/>
              </a:rPr>
              <a:t>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“legal highs”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posetioci noćnih klubova, dance music fans – oko 60% (London, 2011.)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0" y="6324480"/>
            <a:ext cx="91436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Izvor: EMCDDA – New drugs in Europe, 2012. Europol 2012 Annual Report on the implenetation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of Council Decision 2005/387/JHA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Rasprostranjenost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proizvodnja – hand maid, od preusmerenih lekova, miksture...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 rinfuzi se dopremaju iz Kine i Indije u Evropu 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宋体"/>
              </a:rPr>
              <a:t>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 prerađuju,  pakuju, plasiraju i prodaju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globalizacija i nove tehnologije - dramatičan porast fenomena “legal highs”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internet – širenje informacija i iskustva, on line shops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deep web, kripto tržište i kripto valute “bitcoin” (Silk Road, Agora i Evolution)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“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head shop” marketi/prodavnice svuda u Evropi i svetu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novi vid marketinga – sofisticirani advertisement &amp; business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Rasprostranjenost - Evropa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7200" y="160020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zabrinutost zbog sve razornijih dejstava NPAS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 10 Evropskih zemalja 9% svih hitnih stanja zbog NPAS,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宋体"/>
              </a:rPr>
              <a:t>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katinoni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14 od 31 smrti u Mađarskoj  u 2013.god. zbog NPAS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21 smrt povezana sa 4-MA u Belgiji, Danskoj, Holandiji i VB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mefedron odgovoran za 9 smrti u 2007. i 60 u 2013. u VB i Irskoj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MDPV odgovoran za 99 smrti od 2008.-2014.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u Srbiji ne postoje pouzdani podaci...nema epidemioloških istraživanja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0" y="6324480"/>
            <a:ext cx="9143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Izvor: EMCDDA – New drugs in Europe, 2012. Europol 2012 Annual Report on the implenetation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宋体"/>
              </a:rPr>
              <a:t>of Council Decision 2005/387/JHA; Europsko izvješće o drogama, 2015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2f6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en-US" sz="4000" spc="-1" strike="noStrike">
                <a:solidFill>
                  <a:srgbClr val="f1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KLUPSKE DROGE</a:t>
            </a:r>
            <a:r>
              <a:rPr b="1" lang="en-US" sz="4400" spc="-1" strike="noStrike">
                <a:solidFill>
                  <a:srgbClr val="e2f6c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 nove droge na tržištu narkotika, spada i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mefedron</a:t>
            </a: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u žargonu nazvan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"luda mačka"</a:t>
            </a: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Ova droga rastvara se u vodi, a osim euforije, budnosti i halucinacija, može izazvati ozbiljne poremećaje poput crvenila, problema krvnih sudova i srca, gubitak pamćenja, paralizu i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smrt</a:t>
            </a: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5334120" y="3886200"/>
            <a:ext cx="2857320" cy="2295000"/>
          </a:xfrm>
          <a:prstGeom prst="rect">
            <a:avLst/>
          </a:prstGeom>
          <a:ln>
            <a:noFill/>
          </a:ln>
        </p:spPr>
      </p:pic>
    </p:spTree>
  </p:cSld>
  <p:transition>
    <p:blinds dir="horz"/>
  </p:transition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066680" y="1752480"/>
            <a:ext cx="3809520" cy="45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Jedna je od novih droga u prodaji. Nalazi se obliku </a:t>
            </a:r>
            <a:r>
              <a:rPr lang="en-U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mirišljavih štapića kao osveživač prostora</a:t>
            </a: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narkomani je zovu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“Čarobni zmaj"</a:t>
            </a: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Može se naručiti putem interneta i u specijalizovanim prodavnicama. Konzumentima ove droge stradaju unutrašnji organi, jer u sebi sadrži ekstrakte otrova egzotičnih biljaka.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5257800" y="1600200"/>
            <a:ext cx="3571560" cy="4952520"/>
          </a:xfrm>
          <a:prstGeom prst="rect">
            <a:avLst/>
          </a:prstGeom>
          <a:ln>
            <a:noFill/>
          </a:ln>
        </p:spPr>
      </p:pic>
    </p:spTree>
  </p:cSld>
  <p:transition>
    <p:blinds dir="horz"/>
  </p:transition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Showcard Gothic"/>
              </a:rPr>
              <a:t>ROHYPNOL</a:t>
            </a: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(Ruffy)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4" name="Picture 5" descr=""/>
          <p:cNvPicPr/>
          <p:nvPr/>
        </p:nvPicPr>
        <p:blipFill>
          <a:blip r:embed="rId1"/>
          <a:stretch/>
        </p:blipFill>
        <p:spPr>
          <a:xfrm>
            <a:off x="6858000" y="2514600"/>
            <a:ext cx="1942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225" name="Picture 12" descr=""/>
          <p:cNvPicPr/>
          <p:nvPr/>
        </p:nvPicPr>
        <p:blipFill>
          <a:blip r:embed="rId2"/>
          <a:stretch/>
        </p:blipFill>
        <p:spPr>
          <a:xfrm>
            <a:off x="7391520" y="1676520"/>
            <a:ext cx="1428480" cy="732960"/>
          </a:xfrm>
          <a:prstGeom prst="rect">
            <a:avLst/>
          </a:prstGeom>
          <a:ln w="9360">
            <a:noFill/>
          </a:ln>
        </p:spPr>
      </p:pic>
      <p:pic>
        <p:nvPicPr>
          <p:cNvPr id="226" name="Picture 8" descr=""/>
          <p:cNvPicPr/>
          <p:nvPr/>
        </p:nvPicPr>
        <p:blipFill>
          <a:blip r:embed="rId3"/>
          <a:stretch/>
        </p:blipFill>
        <p:spPr>
          <a:xfrm>
            <a:off x="6705720" y="3886200"/>
            <a:ext cx="2133360" cy="2209320"/>
          </a:xfrm>
          <a:prstGeom prst="rect">
            <a:avLst/>
          </a:prstGeom>
          <a:ln w="9360">
            <a:noFill/>
          </a:ln>
        </p:spPr>
      </p:pic>
      <p:pic>
        <p:nvPicPr>
          <p:cNvPr id="227" name="Picture 10" descr=""/>
          <p:cNvPicPr/>
          <p:nvPr/>
        </p:nvPicPr>
        <p:blipFill>
          <a:blip r:embed="rId4"/>
          <a:stretch/>
        </p:blipFill>
        <p:spPr>
          <a:xfrm>
            <a:off x="7010280" y="457200"/>
            <a:ext cx="1188720" cy="982440"/>
          </a:xfrm>
          <a:prstGeom prst="rect">
            <a:avLst/>
          </a:prstGeom>
          <a:ln w="9360"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1143000" y="1676520"/>
            <a:ext cx="5714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Flunitrazepam je lek koji </a:t>
            </a:r>
            <a:r>
              <a:rPr b="1" lang="sr-Latn-RS" sz="1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primenjuje u lečenju insomnije (nesanice), </a:t>
            </a:r>
            <a:r>
              <a:rPr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razvijen je od strane farmaceutske kompanije Roche početkom sedamdesetih godina prošlog veka. Na tržištu se prvi puta pojavio 1975. godine, a </a:t>
            </a: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legalno se prodaje </a:t>
            </a:r>
            <a:r>
              <a:rPr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 zemljama Evrope, Afrike, Azije, Latinske Amerike i Meksika.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1219320" y="3505320"/>
            <a:ext cx="563832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sr-Latn-RS" sz="2000" spc="-1" strike="noStrike">
                <a:solidFill>
                  <a:srgbClr val="8c4e1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Date–rape drug, Forget-me drug, Forget pill, La Rocha, Launch money drug, Mexican Valium, Mind erasers, Pingus, R-2, Reynolds, Rib, Ro, Roachies, Roapies, Robutal, Rochas dos, Roche, Roofies, Rophy, Ropies, Row-shay, Ruffies, Ruffles, Trip-and-fall, Wolfies.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blinds dir="horz"/>
  </p:transition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Showcard Gothic"/>
              </a:rPr>
              <a:t>ROHYPNOL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Dejstvo flunitrazepama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počinje 20-30 minuta 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nakon njegove primene, a maksimalnu koncentraciju dostiže unutar 2 sata. Učinak flunitrazepama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može trajati 8 do 12 sati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Metabolit flunitrazepama, 7-amino-flunitrazepam može se otkriti u urinu unutar 5-14 dana nakon uzimanja, zavisno od metode detekcije, a u kosi i do mesec dana nakon uzimanja.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 život opasne nuspojave 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 respiratorna depresija, koma i retka jetrena i bubrežna disfunkcija. Kod predoziranja flunitrazepamom javljaju se sledeći simptomi – pospanost, smetenost, oslabljena koordinacija, nejasan govor, koma i respiratorna depresija. U lečenju intoksikacije flunitrazepamom primenjuju se suportivne mere kojima se nastoji smanjiti dalja apsorpcija (ispiranje želudca, primena aktivnog ugljena, laksativa).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ransition>
    <p:blinds dir="horz"/>
  </p:transition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5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3" name="Picture 5" descr=""/>
          <p:cNvPicPr/>
          <p:nvPr/>
        </p:nvPicPr>
        <p:blipFill>
          <a:blip r:embed="rId1"/>
          <a:stretch/>
        </p:blipFill>
        <p:spPr>
          <a:xfrm>
            <a:off x="7086600" y="228600"/>
            <a:ext cx="1561680" cy="1523520"/>
          </a:xfrm>
          <a:prstGeom prst="rect">
            <a:avLst/>
          </a:prstGeom>
          <a:ln w="9360"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990720" y="457200"/>
            <a:ext cx="6705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sr-Latn-RS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Showcard Gothic"/>
              </a:rPr>
              <a:t>GHB (gAMMA HYDROXYBUTRATE)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Content Placeholder 3" descr=""/>
          <p:cNvPicPr/>
          <p:nvPr/>
        </p:nvPicPr>
        <p:blipFill>
          <a:blip r:embed="rId2"/>
          <a:stretch/>
        </p:blipFill>
        <p:spPr>
          <a:xfrm>
            <a:off x="1066680" y="1600200"/>
            <a:ext cx="7695720" cy="4952520"/>
          </a:xfrm>
          <a:prstGeom prst="rect">
            <a:avLst/>
          </a:prstGeom>
          <a:ln w="936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2286000" y="29718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čnosti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143000" y="1752480"/>
            <a:ext cx="4343040" cy="392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Veća ili manja količina droge GHB u obliku bezbojne tečnosti, ubačena u piće bez nadzora može dovesti do teške omamljenosti  i gubitka svesti. Nakon toga, može doći do seksualnog i drugih oblika iskorišćavanja.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blinds dir="horz"/>
  </p:transition>
  <p:timing>
    <p:tnLst>
      <p:par>
        <p:cTn id="78" dur="indefinite" restart="never" nodeType="tmRoot">
          <p:childTnLst>
            <p:seq>
              <p:cTn id="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Showcard Gothic"/>
              </a:rPr>
              <a:t>KETAMIN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9" name="Picture 11" descr=""/>
          <p:cNvPicPr/>
          <p:nvPr/>
        </p:nvPicPr>
        <p:blipFill>
          <a:blip r:embed="rId1"/>
          <a:stretch/>
        </p:blipFill>
        <p:spPr>
          <a:xfrm>
            <a:off x="5562720" y="4495680"/>
            <a:ext cx="1599840" cy="183780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9" descr=""/>
          <p:cNvPicPr/>
          <p:nvPr/>
        </p:nvPicPr>
        <p:blipFill>
          <a:blip r:embed="rId2"/>
          <a:stretch/>
        </p:blipFill>
        <p:spPr>
          <a:xfrm>
            <a:off x="7162920" y="4038480"/>
            <a:ext cx="1447560" cy="1371240"/>
          </a:xfrm>
          <a:prstGeom prst="rect">
            <a:avLst/>
          </a:prstGeom>
          <a:ln w="9360">
            <a:noFill/>
          </a:ln>
        </p:spPr>
      </p:pic>
      <p:pic>
        <p:nvPicPr>
          <p:cNvPr id="241" name="Picture 5" descr=""/>
          <p:cNvPicPr/>
          <p:nvPr/>
        </p:nvPicPr>
        <p:blipFill>
          <a:blip r:embed="rId3"/>
          <a:stretch/>
        </p:blipFill>
        <p:spPr>
          <a:xfrm>
            <a:off x="7238880" y="457200"/>
            <a:ext cx="1063440" cy="1107720"/>
          </a:xfrm>
          <a:prstGeom prst="rect">
            <a:avLst/>
          </a:prstGeom>
          <a:ln w="9360"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1066680" y="1676520"/>
            <a:ext cx="4723920" cy="37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sr-Latn-RS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A</a:t>
            </a:r>
            <a:r>
              <a:rPr lang="sr-Latn-RS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nestetik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koji se primenjuje uglavnom u </a:t>
            </a:r>
            <a:r>
              <a:rPr lang="sr-Latn-RS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veterinarstvu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za uspavljivanje </a:t>
            </a:r>
            <a:r>
              <a:rPr lang="sr-Latn-RS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7"/>
              </a:rPr>
              <a:t>životinja</a:t>
            </a: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kod hirurških zahvata. Kod ljudi može izazvati ove efekte: 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halucinacije, gubitak osećaja za vreme i gubitak identiteta, poremećenost percepcija vida i sluha, osećaj gubitka samokontrole, otežanost motornih funkcija, poteškoće s disanjem, epileptični napadi, povraćanje, osećaj kao da se ne nalazi u vlastitom telu, poteškoće pamćenja, gubitak koordinacije, agresivno i napadno ponašanje, usporen </a:t>
            </a:r>
            <a:r>
              <a:rPr b="1" lang="sr-Latn-RS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8"/>
              </a:rPr>
              <a:t>govor</a:t>
            </a:r>
            <a:r>
              <a:rPr b="1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Picture 1030" descr=""/>
          <p:cNvPicPr/>
          <p:nvPr/>
        </p:nvPicPr>
        <p:blipFill>
          <a:blip r:embed="rId9"/>
          <a:stretch/>
        </p:blipFill>
        <p:spPr>
          <a:xfrm>
            <a:off x="6858000" y="1752480"/>
            <a:ext cx="1904760" cy="199980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80" dur="indefinite" restart="never" nodeType="tmRoot">
          <p:childTnLst>
            <p:seq>
              <p:cTn id="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a603ab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Definicija zavisnosti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Zavisnost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 psihičko  i fizičko stanje nastalo kao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rezultat interakcije između živog organizma i PAS</a:t>
            </a: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 okviru koga postoji neodoljiv zahtev da se nastavi sa uzimanjem droge u cilju korišćenja njenih psihičkih efekata ili izbegavanja neprijatnosti koje se pojavljuju u sklopu apstinencijalnog sindroma.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ransition>
    <p:blinds dir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066680" y="380880"/>
            <a:ext cx="761976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
</a:t>
            </a:r>
            <a:r>
              <a:rPr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Vreme zadržavanja droge u organizmu</a:t>
            </a: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5" name="Content Placeholder 3" descr=""/>
          <p:cNvPicPr/>
          <p:nvPr/>
        </p:nvPicPr>
        <p:blipFill>
          <a:blip r:embed="rId1"/>
          <a:stretch/>
        </p:blipFill>
        <p:spPr>
          <a:xfrm>
            <a:off x="1066680" y="1066680"/>
            <a:ext cx="7772040" cy="556236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1143000" y="1143000"/>
            <a:ext cx="4770360" cy="63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VRSTA  DROGE                   SKRAĆENICA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5943600" y="1143000"/>
            <a:ext cx="2819160" cy="51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r-Latn-R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VREME OTKRIVANJA KOD KORISNIKA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Line 4"/>
          <p:cNvSpPr/>
          <p:nvPr/>
        </p:nvSpPr>
        <p:spPr>
          <a:xfrm>
            <a:off x="2438280" y="6476760"/>
            <a:ext cx="22860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Line 5"/>
          <p:cNvSpPr/>
          <p:nvPr/>
        </p:nvSpPr>
        <p:spPr>
          <a:xfrm>
            <a:off x="7619760" y="2666880"/>
            <a:ext cx="99072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50" name="Slika 9" descr=""/>
          <p:cNvPicPr/>
          <p:nvPr/>
        </p:nvPicPr>
        <p:blipFill>
          <a:blip r:embed="rId2"/>
          <a:stretch/>
        </p:blipFill>
        <p:spPr>
          <a:xfrm>
            <a:off x="7574040" y="3200400"/>
            <a:ext cx="1011600" cy="36360"/>
          </a:xfrm>
          <a:prstGeom prst="rect">
            <a:avLst/>
          </a:prstGeom>
          <a:ln>
            <a:noFill/>
          </a:ln>
        </p:spPr>
      </p:pic>
      <p:pic>
        <p:nvPicPr>
          <p:cNvPr id="251" name="Slika 10" descr=""/>
          <p:cNvPicPr/>
          <p:nvPr/>
        </p:nvPicPr>
        <p:blipFill>
          <a:blip r:embed="rId3"/>
          <a:stretch/>
        </p:blipFill>
        <p:spPr>
          <a:xfrm>
            <a:off x="7574040" y="4086360"/>
            <a:ext cx="1011600" cy="36360"/>
          </a:xfrm>
          <a:prstGeom prst="rect">
            <a:avLst/>
          </a:prstGeom>
          <a:ln>
            <a:noFill/>
          </a:ln>
        </p:spPr>
      </p:pic>
    </p:spTree>
  </p:cSld>
  <p:transition>
    <p:blinds dir="horz"/>
  </p:transition>
  <p:timing>
    <p:tnLst>
      <p:par>
        <p:cTn id="82" dur="indefinite" restart="never" nodeType="tmRoot">
          <p:childTnLst>
            <p:seq>
              <p:cTn id="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066680" y="1752480"/>
            <a:ext cx="7772040" cy="48765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808ca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NEMA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“lakih” i “teških” droga!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808ca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 TREBA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 PROBATI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jer nikada se ne zna kako će  organizam reagovati!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808ca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PITAJ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sve što te zanima!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808ca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LEPE STVARI 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 svuda oko nas!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Dobro raspoloženje u društvu </a:t>
            </a: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 ZAVISI 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 stimulacije, već od nas samih!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Velik/a si ako umeš da </a:t>
            </a:r>
            <a:r>
              <a:rPr lang="en-US" sz="2800" spc="-1" strike="noStrike">
                <a:solidFill>
                  <a:srgbClr val="f808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kažeš NE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jer samo tako pokazuješ da zrelo odlučuješ!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990720" y="609480"/>
            <a:ext cx="7848360" cy="914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sr-Latn-RS" sz="5400" spc="-1" strike="noStrike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Umesto zaključka...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blinds dir="horz"/>
  </p:transition>
  <p:timing>
    <p:tnLst>
      <p:par>
        <p:cTn id="84" dur="indefinite" restart="never" nodeType="tmRoot">
          <p:childTnLst>
            <p:seq>
              <p:cTn id="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85800" y="1295280"/>
            <a:ext cx="7619760" cy="4723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Fizička zavisnost 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nastaje kada se droga na takav način ugrađuje u razmenu materija u organizmu, da isti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 slučaju izostanka droge reaguje sa mučiteljskim pojavama izostanka droge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Zavisniku  je sad potrebna droga da bi izbegao pojave izostanka droge.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Psihička zavisnost 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je manje ili više jaka, često neodovoljiva potreba da se uzima droga zbog svog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psihološkog otupljujućeg, razgađujućeg, haluc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in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ogenog dejstva.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Razvoj tolerancije 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počinje kada se telo već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naviklo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na PAS. Kod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zavisnosti od količine i trajanja konzumacije povezan je razvoj tolerancije. </a:t>
            </a:r>
            <a:r>
              <a:rPr b="1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 znači da do tada potrebna količina droge više nije dovoljna, da bi se postiglo određeno dejstvo. </a:t>
            </a: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 dovodi do povećanja doze, ili do kraćih perioda između konzumacija. Narkomanija predstavlja jedan od najvećih problema današnjice.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" name="Picture 9" descr=""/>
          <p:cNvPicPr/>
          <p:nvPr/>
        </p:nvPicPr>
        <p:blipFill>
          <a:blip r:embed="rId1"/>
          <a:stretch/>
        </p:blipFill>
        <p:spPr>
          <a:xfrm>
            <a:off x="8126280" y="0"/>
            <a:ext cx="1017360" cy="136008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Razlozi upotrebe PAS među adolescentima </a:t>
            </a: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106668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RADOZNALOST,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OSOBINE LIČNOSTI,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UTICAJ GRUPE VRŠNJAKA,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NAGOVOR DRUGE OSOBE,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DOSTUPNOST,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KRIZNE SITUACIJE,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DEO „MODERNOG“ NAČINA ŽIVOTA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NEPOZNAVANJE OPASNOSTI OD DROGA (</a:t>
            </a: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NEINFORMISANOST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).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8" name="Picture 6" descr=""/>
          <p:cNvPicPr/>
          <p:nvPr/>
        </p:nvPicPr>
        <p:blipFill>
          <a:blip r:embed="rId1"/>
          <a:stretch/>
        </p:blipFill>
        <p:spPr>
          <a:xfrm>
            <a:off x="6934320" y="1828800"/>
            <a:ext cx="1267920" cy="1142640"/>
          </a:xfrm>
          <a:prstGeom prst="rect">
            <a:avLst/>
          </a:prstGeom>
          <a:ln w="9360">
            <a:noFill/>
          </a:ln>
        </p:spPr>
      </p:pic>
      <p:pic>
        <p:nvPicPr>
          <p:cNvPr id="149" name="Picture 7" descr=""/>
          <p:cNvPicPr/>
          <p:nvPr/>
        </p:nvPicPr>
        <p:blipFill>
          <a:blip r:embed="rId2"/>
          <a:stretch/>
        </p:blipFill>
        <p:spPr>
          <a:xfrm>
            <a:off x="1143000" y="4572000"/>
            <a:ext cx="1828440" cy="190476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21" descr=""/>
          <p:cNvPicPr/>
          <p:nvPr/>
        </p:nvPicPr>
        <p:blipFill>
          <a:blip r:embed="rId3"/>
          <a:stretch/>
        </p:blipFill>
        <p:spPr>
          <a:xfrm>
            <a:off x="5867280" y="4572000"/>
            <a:ext cx="2666520" cy="182844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1033" descr=""/>
          <p:cNvPicPr/>
          <p:nvPr/>
        </p:nvPicPr>
        <p:blipFill>
          <a:blip r:embed="rId4"/>
          <a:stretch/>
        </p:blipFill>
        <p:spPr>
          <a:xfrm>
            <a:off x="5105520" y="1905120"/>
            <a:ext cx="1267920" cy="101736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5" descr=""/>
          <p:cNvPicPr/>
          <p:nvPr/>
        </p:nvPicPr>
        <p:blipFill>
          <a:blip r:embed="rId5"/>
          <a:stretch/>
        </p:blipFill>
        <p:spPr>
          <a:xfrm>
            <a:off x="3276720" y="4572000"/>
            <a:ext cx="2209320" cy="1877760"/>
          </a:xfrm>
          <a:prstGeom prst="rect">
            <a:avLst/>
          </a:prstGeom>
          <a:ln w="9360">
            <a:noFill/>
          </a:ln>
        </p:spPr>
      </p:pic>
    </p:spTree>
  </p:cSld>
  <p:transition>
    <p:blinds dir="horz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ZAVISNOST OD PSIHOAKTIVNIH SUPSTANCI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lang="en-US" sz="4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066680" y="1752480"/>
            <a:ext cx="7619760" cy="4647960"/>
          </a:xfrm>
          <a:prstGeom prst="rect">
            <a:avLst/>
          </a:prstGeom>
          <a:solidFill>
            <a:srgbClr val="aad6e6"/>
          </a:solidFill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Osoba zavisna od jedne ili više psihoaktivnih supstanci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5" name="Picture 7" descr=""/>
          <p:cNvPicPr/>
          <p:nvPr/>
        </p:nvPicPr>
        <p:blipFill>
          <a:blip r:embed="rId1"/>
          <a:stretch/>
        </p:blipFill>
        <p:spPr>
          <a:xfrm>
            <a:off x="2819520" y="2279520"/>
            <a:ext cx="4114440" cy="16124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56" name="Picture 6" descr=""/>
          <p:cNvPicPr/>
          <p:nvPr/>
        </p:nvPicPr>
        <p:blipFill>
          <a:blip r:embed="rId2"/>
          <a:stretch/>
        </p:blipFill>
        <p:spPr>
          <a:xfrm>
            <a:off x="2819520" y="3892680"/>
            <a:ext cx="4114440" cy="16552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ransition>
    <p:blinds dir="horz"/>
  </p:transition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en-US" sz="4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KORISNIK ili ZAVISNIK </a:t>
            </a:r>
            <a:r>
              <a:rPr lang="en-US" sz="4400" spc="-1" strike="noStrike">
                <a:solidFill>
                  <a:srgbClr val="ffe701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8" name="Picture 1035" descr=""/>
          <p:cNvPicPr/>
          <p:nvPr/>
        </p:nvPicPr>
        <p:blipFill>
          <a:blip r:embed="rId1"/>
          <a:stretch/>
        </p:blipFill>
        <p:spPr>
          <a:xfrm>
            <a:off x="7162920" y="5472720"/>
            <a:ext cx="2046240" cy="149436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1371600" y="2133720"/>
            <a:ext cx="700992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Osoba koja uzima jednu ili više droga bez obzira da li je nastupilo stanje zavisnosti ili ne.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PROBATOR</a:t>
            </a: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osoba koja doživljava prvo iskustvo sa PAS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REKREACIONI UŽIVALAC</a:t>
            </a: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povremeno uzimanje u određenim ili neodređenim vremenskim intervalima.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UNAKRSNA ZAVISNOST: pojava kada (korisnik) može radi postizanja istog ili sličnog efekta zameniti jednu PAS drugom. 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TOLERANCIJA</a:t>
            </a: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pojava prilagođavanja organima na neku supstancu koja se odražava na taj način što se doza P.S. mora povećati da bi se postigao prvobitni efekat.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694b6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UNAKRSNA TOLERANCIJA – pojava da se jedna PAS na koju se organizam prilagodio može zameniti drugom PAS u odgovarajućoj povećanoj dozi.</a:t>
            </a: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blinds dir="horz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066680" y="3808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400" spc="-1" strike="noStrike">
                <a:solidFill>
                  <a:srgbClr val="221304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NEKI OD MOGUĆIH SIMPTOMA ZLOUPOTREBE PAS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990720" y="1676520"/>
            <a:ext cx="7695720" cy="487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en-US" sz="16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PROMENE U PONAŠANJU: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izražena sklonost laganju, varanju, krađi, problemi sa policijom,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napuštanje starih prijatelja, izbegavanje priče o novim prijateljima,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posedovanje veće količine novca,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učestala i bezrazložna ljutnja, nasilničko ponašanje, razdražljivost i tajnovitost,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ljutnja i izbegavanje razgovora o drogama,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smanjena motivacija, nedostatak energije i samodiscipline, nedostatak samopouzdanja,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smanjen interes za prethodne aktivnosti i hobije.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2" name="Picture 3" descr=""/>
          <p:cNvPicPr/>
          <p:nvPr/>
        </p:nvPicPr>
        <p:blipFill>
          <a:blip r:embed="rId1"/>
          <a:stretch/>
        </p:blipFill>
        <p:spPr>
          <a:xfrm>
            <a:off x="7493400" y="228600"/>
            <a:ext cx="1352160" cy="1752120"/>
          </a:xfrm>
          <a:prstGeom prst="rect">
            <a:avLst/>
          </a:prstGeom>
          <a:ln w="6480">
            <a:solidFill>
              <a:schemeClr val="tx1"/>
            </a:solidFill>
            <a:miter/>
          </a:ln>
        </p:spPr>
      </p:pic>
      <p:pic>
        <p:nvPicPr>
          <p:cNvPr id="163" name="Picture 5" descr=""/>
          <p:cNvPicPr/>
          <p:nvPr/>
        </p:nvPicPr>
        <p:blipFill>
          <a:blip r:embed="rId2"/>
          <a:stretch/>
        </p:blipFill>
        <p:spPr>
          <a:xfrm>
            <a:off x="7348320" y="4495680"/>
            <a:ext cx="1472760" cy="1964880"/>
          </a:xfrm>
          <a:prstGeom prst="rect">
            <a:avLst/>
          </a:prstGeom>
          <a:ln w="6480">
            <a:solidFill>
              <a:schemeClr val="tx1"/>
            </a:solidFill>
            <a:miter/>
          </a:ln>
        </p:spPr>
      </p:pic>
    </p:spTree>
  </p:cSld>
  <p:transition>
    <p:blinds dir="horz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066680" y="1066680"/>
            <a:ext cx="7543440" cy="4419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sr-Latn-R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OPADANJE ŠKOLSKOG USPEHA</a:t>
            </a:r>
            <a:r>
              <a:rPr b="1" lang="sr-Latn-RS" sz="2000" spc="-1" strike="noStrike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sve slabije školske ocene,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učestali neopravdani izostanci,lenjost...(nezainteresovanost).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ZNAKOVI TELESNOG PROPADANJA: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teškoće u pamćenju i koncentraciji,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slaba koordinacija pokreta, nepovezan i nejasan govor,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nezdrav izgled, zapuštenost lične higijene,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zakrvavljene oči, izrazito proširene ili sužene zenice,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poremećaji ritma  ishrane i spavanja,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gubitak telesne težine.</a:t>
            </a: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Slika 3" descr=""/>
          <p:cNvPicPr/>
          <p:nvPr/>
        </p:nvPicPr>
        <p:blipFill>
          <a:blip r:embed="rId1"/>
          <a:stretch/>
        </p:blipFill>
        <p:spPr>
          <a:xfrm>
            <a:off x="6629400" y="5053680"/>
            <a:ext cx="2514240" cy="1803960"/>
          </a:xfrm>
          <a:prstGeom prst="rect">
            <a:avLst/>
          </a:prstGeom>
          <a:ln>
            <a:noFill/>
          </a:ln>
        </p:spPr>
      </p:pic>
    </p:spTree>
  </p:cSld>
  <p:transition>
    <p:blinds dir="horz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Application>LibreOffice/5.0.5.2$Windows_x86 LibreOffice_project/55b006a02d247b5f7215fc6ea0fde844b30035b3</Application>
  <Paragraphs>175</Paragraphs>
  <Company>DZNS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2014-10-04T06:40:01Z</dcterms:created>
  <dc:creator>stupavski.snezana</dc:creator>
  <dc:language>sr-Latn-RS</dc:language>
  <cp:lastModifiedBy>Dušan Čanković</cp:lastModifiedBy>
  <dcterms:modified xsi:type="dcterms:W3CDTF">2016-06-02T08:11:19Z</dcterms:modified>
  <cp:revision>133</cp:revision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DZNS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Projekcija na ekranu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31</vt:i4>
  </property>
</Properties>
</file>