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9" r:id="rId7"/>
    <p:sldId id="264" r:id="rId8"/>
    <p:sldId id="263" r:id="rId9"/>
    <p:sldId id="265" r:id="rId10"/>
    <p:sldId id="266" r:id="rId11"/>
    <p:sldId id="268" r:id="rId12"/>
    <p:sldId id="267" r:id="rId13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13029-4077-4E88-8C75-0D82F532E3ED}" type="datetimeFigureOut">
              <a:rPr lang="sr-Latn-RS" smtClean="0"/>
              <a:t>1.9.2016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F37E-D42F-4DBE-B65A-D39AB23F8CBC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954507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13029-4077-4E88-8C75-0D82F532E3ED}" type="datetimeFigureOut">
              <a:rPr lang="sr-Latn-RS" smtClean="0"/>
              <a:t>1.9.2016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F37E-D42F-4DBE-B65A-D39AB23F8CBC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470565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13029-4077-4E88-8C75-0D82F532E3ED}" type="datetimeFigureOut">
              <a:rPr lang="sr-Latn-RS" smtClean="0"/>
              <a:t>1.9.2016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F37E-D42F-4DBE-B65A-D39AB23F8CBC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772334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13029-4077-4E88-8C75-0D82F532E3ED}" type="datetimeFigureOut">
              <a:rPr lang="sr-Latn-RS" smtClean="0"/>
              <a:t>1.9.2016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F37E-D42F-4DBE-B65A-D39AB23F8CBC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141776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13029-4077-4E88-8C75-0D82F532E3ED}" type="datetimeFigureOut">
              <a:rPr lang="sr-Latn-RS" smtClean="0"/>
              <a:t>1.9.2016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F37E-D42F-4DBE-B65A-D39AB23F8CBC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736238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13029-4077-4E88-8C75-0D82F532E3ED}" type="datetimeFigureOut">
              <a:rPr lang="sr-Latn-RS" smtClean="0"/>
              <a:t>1.9.2016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F37E-D42F-4DBE-B65A-D39AB23F8CBC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4115907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13029-4077-4E88-8C75-0D82F532E3ED}" type="datetimeFigureOut">
              <a:rPr lang="sr-Latn-RS" smtClean="0"/>
              <a:t>1.9.2016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F37E-D42F-4DBE-B65A-D39AB23F8CBC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1691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13029-4077-4E88-8C75-0D82F532E3ED}" type="datetimeFigureOut">
              <a:rPr lang="sr-Latn-RS" smtClean="0"/>
              <a:t>1.9.2016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F37E-D42F-4DBE-B65A-D39AB23F8CBC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4146096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13029-4077-4E88-8C75-0D82F532E3ED}" type="datetimeFigureOut">
              <a:rPr lang="sr-Latn-RS" smtClean="0"/>
              <a:t>1.9.2016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F37E-D42F-4DBE-B65A-D39AB23F8CBC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716097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13029-4077-4E88-8C75-0D82F532E3ED}" type="datetimeFigureOut">
              <a:rPr lang="sr-Latn-RS" smtClean="0"/>
              <a:t>1.9.2016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F37E-D42F-4DBE-B65A-D39AB23F8CBC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679898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13029-4077-4E88-8C75-0D82F532E3ED}" type="datetimeFigureOut">
              <a:rPr lang="sr-Latn-RS" smtClean="0"/>
              <a:t>1.9.2016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F37E-D42F-4DBE-B65A-D39AB23F8CBC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597914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713029-4077-4E88-8C75-0D82F532E3ED}" type="datetimeFigureOut">
              <a:rPr lang="sr-Latn-RS" smtClean="0"/>
              <a:t>1.9.2016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8F37E-D42F-4DBE-B65A-D39AB23F8CBC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094059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ntarsrce.org/" TargetMode="External"/><Relationship Id="rId2" Type="http://schemas.openxmlformats.org/officeDocument/2006/relationships/hyperlink" Target="mailto:vanja@centarsrce.or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ntarsrce.org/" TargetMode="External"/><Relationship Id="rId2" Type="http://schemas.openxmlformats.org/officeDocument/2006/relationships/hyperlink" Target="mailto:vanja@centarsrce.or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dirty="0" smtClean="0">
                <a:latin typeface="+mn-lt"/>
              </a:rPr>
              <a:t>10. </a:t>
            </a:r>
            <a:r>
              <a:rPr lang="sr-Cyrl-RS" dirty="0" smtClean="0">
                <a:latin typeface="+mn-lt"/>
              </a:rPr>
              <a:t>септембар, Светски дан превенције самоубиства</a:t>
            </a:r>
            <a:endParaRPr lang="sr-Latn-RS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62646"/>
            <a:ext cx="9144000" cy="1655762"/>
          </a:xfrm>
        </p:spPr>
        <p:txBody>
          <a:bodyPr/>
          <a:lstStyle/>
          <a:p>
            <a:endParaRPr lang="sr-Cyrl-RS" dirty="0" smtClean="0"/>
          </a:p>
          <a:p>
            <a:r>
              <a:rPr lang="sr-Cyrl-CS" sz="4000" b="1" dirty="0" smtClean="0">
                <a:latin typeface="Calibri" panose="020F0502020204030204" pitchFamily="34" charset="0"/>
              </a:rPr>
              <a:t>“</a:t>
            </a:r>
            <a:r>
              <a:rPr lang="sr-Cyrl-RS" sz="4000" b="1" dirty="0">
                <a:latin typeface="Calibri" panose="020F0502020204030204" pitchFamily="34" charset="0"/>
              </a:rPr>
              <a:t>Повезивање</a:t>
            </a:r>
            <a:r>
              <a:rPr lang="sr-Cyrl-CS" sz="4000" b="1" dirty="0">
                <a:latin typeface="Calibri" panose="020F0502020204030204" pitchFamily="34" charset="0"/>
              </a:rPr>
              <a:t>, комуникација, брига”</a:t>
            </a:r>
            <a:endParaRPr lang="sr-Latn-RS" sz="4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6549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6670" y="218941"/>
            <a:ext cx="10787130" cy="1471747"/>
          </a:xfrm>
        </p:spPr>
        <p:txBody>
          <a:bodyPr>
            <a:normAutofit/>
          </a:bodyPr>
          <a:lstStyle/>
          <a:p>
            <a:r>
              <a:rPr lang="ru-RU" sz="2800" dirty="0"/>
              <a:t>Иако је самоубиство по себи сложен и мултифакторијалан феномен, са додатним културолошким разликама, и даље постоје напори за превенцију самоубиства који би могли имати универзални ефекат:</a:t>
            </a:r>
            <a:endParaRPr lang="sr-Latn-R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670" y="1555168"/>
            <a:ext cx="11075831" cy="5302832"/>
          </a:xfrm>
        </p:spPr>
        <p:txBody>
          <a:bodyPr>
            <a:normAutofit fontScale="62500" lnSpcReduction="20000"/>
          </a:bodyPr>
          <a:lstStyle/>
          <a:p>
            <a:endParaRPr lang="sr-Latn-RS" sz="3400" dirty="0"/>
          </a:p>
          <a:p>
            <a:r>
              <a:rPr lang="sr-Cyrl-RS" sz="3800" dirty="0" smtClean="0"/>
              <a:t>Заједнице идруштва која су добро интегрисана и повезана имају </a:t>
            </a:r>
            <a:r>
              <a:rPr lang="sr-Cyrl-RS" sz="3800" dirty="0"/>
              <a:t>мање </a:t>
            </a:r>
            <a:r>
              <a:rPr lang="sr-Cyrl-RS" sz="3800" dirty="0" smtClean="0"/>
              <a:t>самоубистава, </a:t>
            </a:r>
            <a:r>
              <a:rPr lang="sr-Cyrl-RS" sz="3800" dirty="0"/>
              <a:t>искуствоповезаностијезначајнозаментално здравље и благостање свих људи;</a:t>
            </a:r>
          </a:p>
          <a:p>
            <a:r>
              <a:rPr lang="ru-RU" sz="3800" dirty="0" smtClean="0"/>
              <a:t>Едукација </a:t>
            </a:r>
            <a:r>
              <a:rPr lang="ru-RU" sz="3800" dirty="0"/>
              <a:t>стручњака у здравству и социјалној заштити, као и заједници о томе како да препознају особе под ризиком за самоубиство, како да охрабре оне којима је потребно да потраже помоћ и обезбеде адекватну помоћ – може смањити стопу самоубиства; ови напори захтевају културолшку сензитивност и компетентност;</a:t>
            </a:r>
          </a:p>
          <a:p>
            <a:r>
              <a:rPr lang="ru-RU" sz="3800" dirty="0" smtClean="0"/>
              <a:t>Методе </a:t>
            </a:r>
            <a:r>
              <a:rPr lang="ru-RU" sz="3800" dirty="0"/>
              <a:t>самоубиства варирају кроз културoлошке контексте, али ограничење приступа методама и средствима за извршење самоубиства смањује број самоубистава (нпр. безбедно чување ватреног оружја, пестицида или лекова; ограничење приступа мостовима или високим зградама);</a:t>
            </a:r>
          </a:p>
          <a:p>
            <a:r>
              <a:rPr lang="ru-RU" sz="3800" dirty="0" smtClean="0"/>
              <a:t>Едукација </a:t>
            </a:r>
            <a:r>
              <a:rPr lang="ru-RU" sz="3800" dirty="0"/>
              <a:t>медија о одговорном извештавању о самоубиствима;</a:t>
            </a:r>
          </a:p>
          <a:p>
            <a:r>
              <a:rPr lang="ru-RU" sz="3800" dirty="0" smtClean="0"/>
              <a:t>Обезбеђење </a:t>
            </a:r>
            <a:r>
              <a:rPr lang="ru-RU" sz="3800" dirty="0"/>
              <a:t>одговарајуће подршке особама погођеним губитком услед суицида може да смањи њихов ризик од самоубиства.</a:t>
            </a:r>
          </a:p>
          <a:p>
            <a:pPr marL="0" indent="0">
              <a:buNone/>
            </a:pPr>
            <a:r>
              <a:rPr lang="ru-RU" sz="2600" dirty="0" smtClean="0"/>
              <a:t>Извор: Међународна асоцијација за превенцију самоубиства, поводом обележавања Светског дана превенције самоубиства –10. септембра 2011. године; https://www.iasp.info/</a:t>
            </a:r>
            <a:endParaRPr lang="sr-Latn-RS" sz="2600" dirty="0" smtClean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6020290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Људи који могу да допринесу превенцији самоубиства </a:t>
            </a:r>
            <a:r>
              <a:rPr lang="ru-RU" sz="3600" dirty="0" smtClean="0"/>
              <a:t>су:</a:t>
            </a:r>
            <a:endParaRPr lang="sr-Latn-R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радници здравствене и социјалне заштите, </a:t>
            </a:r>
            <a:endParaRPr lang="ru-RU" dirty="0" smtClean="0"/>
          </a:p>
          <a:p>
            <a:r>
              <a:rPr lang="ru-RU" dirty="0" smtClean="0"/>
              <a:t>истраживачи</a:t>
            </a:r>
            <a:r>
              <a:rPr lang="ru-RU" dirty="0"/>
              <a:t>, </a:t>
            </a:r>
            <a:endParaRPr lang="ru-RU" dirty="0" smtClean="0"/>
          </a:p>
          <a:p>
            <a:r>
              <a:rPr lang="ru-RU" dirty="0" smtClean="0"/>
              <a:t>наставници</a:t>
            </a:r>
            <a:r>
              <a:rPr lang="ru-RU" dirty="0"/>
              <a:t>, </a:t>
            </a:r>
            <a:endParaRPr lang="ru-RU" dirty="0" smtClean="0"/>
          </a:p>
          <a:p>
            <a:r>
              <a:rPr lang="ru-RU" dirty="0" smtClean="0"/>
              <a:t>полиција</a:t>
            </a:r>
            <a:r>
              <a:rPr lang="ru-RU" dirty="0"/>
              <a:t>, новинари, </a:t>
            </a:r>
            <a:endParaRPr lang="ru-RU" dirty="0" smtClean="0"/>
          </a:p>
          <a:p>
            <a:r>
              <a:rPr lang="ru-RU" dirty="0" smtClean="0"/>
              <a:t>верски лидери и </a:t>
            </a:r>
            <a:r>
              <a:rPr lang="ru-RU" dirty="0"/>
              <a:t>културни лидери, </a:t>
            </a:r>
            <a:endParaRPr lang="ru-RU" dirty="0" smtClean="0"/>
          </a:p>
          <a:p>
            <a:r>
              <a:rPr lang="ru-RU" dirty="0" smtClean="0"/>
              <a:t>политичари </a:t>
            </a:r>
            <a:r>
              <a:rPr lang="ru-RU" dirty="0"/>
              <a:t>и лидери заједнице, </a:t>
            </a:r>
            <a:endParaRPr lang="ru-RU" dirty="0" smtClean="0"/>
          </a:p>
          <a:p>
            <a:r>
              <a:rPr lang="ru-RU" dirty="0" smtClean="0"/>
              <a:t>волонтери </a:t>
            </a:r>
            <a:r>
              <a:rPr lang="ru-RU" dirty="0"/>
              <a:t>и </a:t>
            </a:r>
            <a:endParaRPr lang="ru-RU" dirty="0" smtClean="0"/>
          </a:p>
          <a:p>
            <a:r>
              <a:rPr lang="ru-RU" dirty="0" smtClean="0"/>
              <a:t>рођаци </a:t>
            </a:r>
            <a:r>
              <a:rPr lang="ru-RU" dirty="0"/>
              <a:t>и пријатељи погођени самоубилачким понашањем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2390242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85" y="449139"/>
            <a:ext cx="4872508" cy="1987529"/>
          </a:xfrm>
        </p:spPr>
        <p:txBody>
          <a:bodyPr>
            <a:normAutofit fontScale="90000"/>
          </a:bodyPr>
          <a:lstStyle/>
          <a:p>
            <a:r>
              <a:rPr lang="sr-Latn-RS" sz="3200" dirty="0"/>
              <a:t/>
            </a:r>
            <a:br>
              <a:rPr lang="sr-Latn-RS" sz="3200" dirty="0"/>
            </a:br>
            <a:r>
              <a:rPr lang="sr-Latn-RS" sz="3200" dirty="0"/>
              <a:t> </a:t>
            </a:r>
            <a:r>
              <a:rPr lang="sr-Cyrl-RS" sz="3200" b="1" dirty="0" smtClean="0"/>
              <a:t>радно време</a:t>
            </a:r>
            <a:r>
              <a:rPr lang="sr-Latn-RS" sz="3200" b="1" dirty="0" smtClean="0"/>
              <a:t>: </a:t>
            </a:r>
            <a:r>
              <a:rPr lang="sr-Latn-RS" sz="3200" b="1" dirty="0"/>
              <a:t>14-23 </a:t>
            </a:r>
            <a:r>
              <a:rPr lang="sr-Cyrl-RS" sz="3200" b="1" dirty="0" smtClean="0"/>
              <a:t>часа</a:t>
            </a:r>
            <a:r>
              <a:rPr lang="sr-Latn-RS" sz="3200" dirty="0"/>
              <a:t/>
            </a:r>
            <a:br>
              <a:rPr lang="sr-Latn-RS" sz="3200" dirty="0"/>
            </a:br>
            <a:r>
              <a:rPr lang="sr-Latn-RS" sz="3200" b="1" i="1" dirty="0"/>
              <a:t>e-mail:</a:t>
            </a:r>
            <a:r>
              <a:rPr lang="sr-Latn-RS" sz="3200" b="1" i="1" dirty="0">
                <a:solidFill>
                  <a:srgbClr val="C00000"/>
                </a:solidFill>
              </a:rPr>
              <a:t> </a:t>
            </a:r>
            <a:r>
              <a:rPr lang="sr-Latn-RS" sz="3200" b="1" i="1" dirty="0" smtClean="0">
                <a:solidFill>
                  <a:srgbClr val="C00000"/>
                </a:solidFill>
                <a:hlinkClick r:id="rId2"/>
              </a:rPr>
              <a:t>vanja@centarsrce.org</a:t>
            </a:r>
            <a:r>
              <a:rPr lang="sr-Cyrl-RS" sz="3200" b="1" i="1" dirty="0">
                <a:solidFill>
                  <a:srgbClr val="C00000"/>
                </a:solidFill>
              </a:rPr>
              <a:t> </a:t>
            </a:r>
            <a:r>
              <a:rPr lang="sr-Latn-RS" sz="3200" i="1" dirty="0">
                <a:solidFill>
                  <a:srgbClr val="C00000"/>
                </a:solidFill>
              </a:rPr>
              <a:t/>
            </a:r>
            <a:br>
              <a:rPr lang="sr-Latn-RS" sz="3200" i="1" dirty="0">
                <a:solidFill>
                  <a:srgbClr val="C00000"/>
                </a:solidFill>
              </a:rPr>
            </a:br>
            <a:r>
              <a:rPr lang="sr-Latn-RS" sz="3200" b="1" i="1" dirty="0"/>
              <a:t>web site: </a:t>
            </a:r>
            <a:r>
              <a:rPr lang="sr-Latn-RS" sz="3200" b="1" i="1" dirty="0" smtClean="0">
                <a:solidFill>
                  <a:srgbClr val="C00000"/>
                </a:solidFill>
                <a:hlinkClick r:id="rId3"/>
              </a:rPr>
              <a:t>www.centarsrce.org</a:t>
            </a:r>
            <a:r>
              <a:rPr lang="sr-Cyrl-RS" sz="3200" b="1" i="1" dirty="0" smtClean="0">
                <a:solidFill>
                  <a:srgbClr val="C00000"/>
                </a:solidFill>
              </a:rPr>
              <a:t/>
            </a:r>
            <a:br>
              <a:rPr lang="sr-Cyrl-RS" sz="3200" b="1" i="1" dirty="0" smtClean="0">
                <a:solidFill>
                  <a:srgbClr val="C00000"/>
                </a:solidFill>
              </a:rPr>
            </a:br>
            <a:r>
              <a:rPr lang="sr-Cyrl-RS" sz="3200" b="1" i="1" dirty="0" smtClean="0">
                <a:solidFill>
                  <a:srgbClr val="C00000"/>
                </a:solidFill>
              </a:rPr>
              <a:t/>
            </a:r>
            <a:br>
              <a:rPr lang="sr-Cyrl-RS" sz="3200" b="1" i="1" dirty="0" smtClean="0">
                <a:solidFill>
                  <a:srgbClr val="C00000"/>
                </a:solidFill>
              </a:rPr>
            </a:br>
            <a:r>
              <a:rPr lang="sr-Cyrl-RS" sz="3200" b="1" dirty="0" smtClean="0">
                <a:solidFill>
                  <a:schemeClr val="accent6"/>
                </a:solidFill>
              </a:rPr>
              <a:t/>
            </a:r>
            <a:br>
              <a:rPr lang="sr-Cyrl-RS" sz="3200" b="1" dirty="0" smtClean="0">
                <a:solidFill>
                  <a:schemeClr val="accent6"/>
                </a:solidFill>
              </a:rPr>
            </a:br>
            <a:endParaRPr lang="sr-Latn-RS" sz="3200" b="1" dirty="0">
              <a:solidFill>
                <a:schemeClr val="accent6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22791" y="1884816"/>
            <a:ext cx="5778612" cy="2889384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2214090" y="4501503"/>
            <a:ext cx="7148851" cy="17083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sr-Latn-RS" sz="3600" b="1" dirty="0" smtClean="0"/>
              <a:t/>
            </a:r>
            <a:br>
              <a:rPr lang="sr-Latn-RS" sz="3600" b="1" dirty="0" smtClean="0"/>
            </a:br>
            <a:r>
              <a:rPr lang="sr-Latn-RS" sz="3600" b="1" dirty="0" smtClean="0"/>
              <a:t> </a:t>
            </a:r>
            <a:r>
              <a:rPr lang="sr-Cyrl-RS" sz="3600" b="1" dirty="0" smtClean="0"/>
              <a:t>ЦЕНТАР ЗА ЕМОТИВНУ ПОДРШКУ</a:t>
            </a:r>
          </a:p>
          <a:p>
            <a:pPr algn="ctr"/>
            <a:r>
              <a:rPr lang="sr-Cyrl-RS" sz="3600" b="1" dirty="0" smtClean="0"/>
              <a:t>И ПРЕВЕНЦИЈУ САМОУБИСТВА</a:t>
            </a:r>
            <a:endParaRPr lang="sr-Latn-RS" sz="3600" b="1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265569" y="-73576"/>
            <a:ext cx="4815626" cy="17083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sr-Latn-RS" sz="3200" dirty="0" smtClean="0"/>
              <a:t/>
            </a:r>
            <a:br>
              <a:rPr lang="sr-Latn-RS" sz="3200" dirty="0" smtClean="0"/>
            </a:br>
            <a:r>
              <a:rPr lang="sr-Latn-RS" sz="3200" dirty="0" smtClean="0"/>
              <a:t> </a:t>
            </a:r>
            <a:r>
              <a:rPr lang="sr-Cyrl-RS" sz="3700" b="1" dirty="0" smtClean="0">
                <a:solidFill>
                  <a:srgbClr val="C00000"/>
                </a:solidFill>
              </a:rPr>
              <a:t>БЕСПЛАТАН ТЕЛЕФОН: 0800/300-303</a:t>
            </a:r>
            <a:endParaRPr lang="sr-Latn-RS" sz="3700" dirty="0"/>
          </a:p>
        </p:txBody>
      </p:sp>
    </p:spTree>
    <p:extLst>
      <p:ext uri="{BB962C8B-B14F-4D97-AF65-F5344CB8AC3E}">
        <p14:creationId xmlns:p14="http://schemas.microsoft.com/office/powerpoint/2010/main" val="2146540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CS" sz="3600" b="1" dirty="0"/>
              <a:t>Самоубиства носе огромне </a:t>
            </a:r>
            <a:r>
              <a:rPr lang="sr-Cyrl-CS" sz="3600" b="1" u="sng" dirty="0" smtClean="0"/>
              <a:t>психолошке</a:t>
            </a:r>
            <a:r>
              <a:rPr lang="sr-Cyrl-CS" sz="3600" b="1" dirty="0" smtClean="0"/>
              <a:t> и </a:t>
            </a:r>
            <a:r>
              <a:rPr lang="sr-Cyrl-CS" sz="3600" b="1" u="sng" dirty="0"/>
              <a:t>социјалне</a:t>
            </a:r>
            <a:r>
              <a:rPr lang="sr-Cyrl-CS" sz="3600" b="1" dirty="0"/>
              <a:t> </a:t>
            </a:r>
            <a:r>
              <a:rPr lang="sr-Cyrl-CS" sz="3600" b="1" u="sng" dirty="0"/>
              <a:t>последице</a:t>
            </a:r>
            <a:r>
              <a:rPr lang="sr-Cyrl-CS" sz="3600" b="1" dirty="0"/>
              <a:t>, као и </a:t>
            </a:r>
            <a:r>
              <a:rPr lang="sr-Cyrl-CS" sz="3600" b="1" u="sng" dirty="0"/>
              <a:t>економске трошкове </a:t>
            </a:r>
            <a:r>
              <a:rPr lang="sr-Cyrl-CS" sz="3600" b="1" dirty="0"/>
              <a:t>за </a:t>
            </a:r>
            <a:r>
              <a:rPr lang="sr-Cyrl-CS" sz="3600" b="1" dirty="0" smtClean="0"/>
              <a:t>друштво:</a:t>
            </a:r>
            <a:endParaRPr lang="sr-Latn-R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8048" y="2186234"/>
            <a:ext cx="10515600" cy="4351338"/>
          </a:xfrm>
        </p:spPr>
        <p:txBody>
          <a:bodyPr>
            <a:normAutofit/>
          </a:bodyPr>
          <a:lstStyle/>
          <a:p>
            <a:r>
              <a:rPr lang="sr-Cyrl-RS" sz="3200" dirty="0" smtClean="0"/>
              <a:t>Губитак продуктивности</a:t>
            </a:r>
          </a:p>
          <a:p>
            <a:endParaRPr lang="sr-Cyrl-RS" sz="3200" dirty="0"/>
          </a:p>
          <a:p>
            <a:r>
              <a:rPr lang="sr-Cyrl-RS" sz="3200" dirty="0" smtClean="0"/>
              <a:t>Трошкови здравствене заштите</a:t>
            </a:r>
          </a:p>
          <a:p>
            <a:endParaRPr lang="sr-Cyrl-RS" sz="3200" dirty="0"/>
          </a:p>
          <a:p>
            <a:r>
              <a:rPr lang="sr-Cyrl-RS" sz="3200" dirty="0" smtClean="0"/>
              <a:t>Трошкови социјалне заштите</a:t>
            </a:r>
            <a:endParaRPr lang="sr-Latn-RS" sz="3200" dirty="0"/>
          </a:p>
        </p:txBody>
      </p:sp>
    </p:spTree>
    <p:extLst>
      <p:ext uri="{BB962C8B-B14F-4D97-AF65-F5344CB8AC3E}">
        <p14:creationId xmlns:p14="http://schemas.microsoft.com/office/powerpoint/2010/main" val="263609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258837" cy="1325563"/>
          </a:xfrm>
        </p:spPr>
        <p:txBody>
          <a:bodyPr>
            <a:normAutofit/>
          </a:bodyPr>
          <a:lstStyle/>
          <a:p>
            <a:r>
              <a:rPr lang="sr-Cyrl-RS" sz="4000" b="1" u="sng" dirty="0" smtClean="0"/>
              <a:t>Главни фактори ризика </a:t>
            </a:r>
            <a:r>
              <a:rPr lang="sr-Cyrl-RS" sz="4000" b="1" dirty="0" smtClean="0"/>
              <a:t>за самоубиство су:</a:t>
            </a:r>
            <a:endParaRPr lang="sr-Latn-R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/>
              <a:t>Ментални поремећаји (ДЕПРЕСИЈА)</a:t>
            </a:r>
          </a:p>
          <a:p>
            <a:endParaRPr lang="sr-Cyrl-RS" dirty="0"/>
          </a:p>
          <a:p>
            <a:r>
              <a:rPr lang="sr-Cyrl-RS" dirty="0" smtClean="0"/>
              <a:t>Злоупотреба алкохола</a:t>
            </a:r>
          </a:p>
          <a:p>
            <a:endParaRPr lang="sr-Cyrl-RS" dirty="0"/>
          </a:p>
          <a:p>
            <a:r>
              <a:rPr lang="sr-Cyrl-RS" dirty="0" smtClean="0"/>
              <a:t>Импулсивност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975044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4000" b="1" u="sng" dirty="0" smtClean="0"/>
              <a:t>Депресија и самоубиство</a:t>
            </a:r>
            <a:endParaRPr lang="sr-Latn-RS" sz="40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84101"/>
            <a:ext cx="10515600" cy="4592862"/>
          </a:xfrm>
        </p:spPr>
        <p:txBody>
          <a:bodyPr>
            <a:normAutofit fontScale="85000" lnSpcReduction="10000"/>
          </a:bodyPr>
          <a:lstStyle/>
          <a:p>
            <a:r>
              <a:rPr lang="sr-Cyrl-RS" sz="3500" dirty="0" smtClean="0"/>
              <a:t>Од свих извршених самоубистава 60-70% самоубистава изврше депресивне особе</a:t>
            </a:r>
          </a:p>
          <a:p>
            <a:endParaRPr lang="sr-Cyrl-RS" sz="3500" dirty="0"/>
          </a:p>
          <a:p>
            <a:r>
              <a:rPr lang="sr-Cyrl-RS" sz="3500" dirty="0" smtClean="0"/>
              <a:t>58.000 становника ЕУ сваке године изврши самоубиство, више него што погине у саобраћајним несрећама, буде убијено или умре од АИДС-а годишње</a:t>
            </a:r>
          </a:p>
          <a:p>
            <a:endParaRPr lang="sr-Cyrl-RS" sz="3500" dirty="0" smtClean="0"/>
          </a:p>
          <a:p>
            <a:r>
              <a:rPr lang="sr-Cyrl-RS" sz="3500" dirty="0" smtClean="0"/>
              <a:t>Стопа за Војводину у 2015. години је 18,9/100.000 становника </a:t>
            </a:r>
          </a:p>
          <a:p>
            <a:endParaRPr lang="sr-Cyrl-RS" dirty="0"/>
          </a:p>
          <a:p>
            <a:pPr marL="0" indent="0">
              <a:buNone/>
            </a:pPr>
            <a:endParaRPr lang="sr-Cyrl-RS" sz="1800" dirty="0" smtClean="0"/>
          </a:p>
          <a:p>
            <a:pPr marL="0" indent="0">
              <a:buNone/>
            </a:pPr>
            <a:r>
              <a:rPr lang="sr-Cyrl-RS" sz="1800" dirty="0" smtClean="0"/>
              <a:t>Извор: Центар за биостатистику и информатику у здравству, Института за јавно здравље Војводине</a:t>
            </a:r>
            <a:endParaRPr lang="sr-Cyrl-RS" sz="1800" dirty="0"/>
          </a:p>
        </p:txBody>
      </p:sp>
    </p:spTree>
    <p:extLst>
      <p:ext uri="{BB962C8B-B14F-4D97-AF65-F5344CB8AC3E}">
        <p14:creationId xmlns:p14="http://schemas.microsoft.com/office/powerpoint/2010/main" val="277959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3600" b="1" dirty="0" smtClean="0">
                <a:solidFill>
                  <a:srgbClr val="C00000"/>
                </a:solidFill>
              </a:rPr>
              <a:t>СВАКИХ 15 САТИ У ВОЈВОДИНИ 1 ОСОБА ИЗВРШИ</a:t>
            </a:r>
            <a:br>
              <a:rPr lang="sr-Cyrl-RS" sz="3600" b="1" dirty="0" smtClean="0">
                <a:solidFill>
                  <a:srgbClr val="C00000"/>
                </a:solidFill>
              </a:rPr>
            </a:br>
            <a:r>
              <a:rPr lang="sr-Cyrl-RS" sz="3600" b="1" dirty="0" smtClean="0">
                <a:solidFill>
                  <a:srgbClr val="C00000"/>
                </a:solidFill>
              </a:rPr>
              <a:t>САМОУБИСТВО!!!</a:t>
            </a:r>
            <a:endParaRPr lang="sr-Latn-RS" sz="36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Cyrl-RS" dirty="0" smtClean="0"/>
              <a:t>ПРОСЕЧНЕ СТОПЕ САМОУБИСТВА:</a:t>
            </a:r>
          </a:p>
          <a:p>
            <a:pPr marL="0" indent="0">
              <a:buNone/>
            </a:pPr>
            <a:endParaRPr lang="sr-Cyrl-RS" dirty="0" smtClean="0"/>
          </a:p>
          <a:p>
            <a:r>
              <a:rPr lang="sr-Cyrl-RS" dirty="0" smtClean="0"/>
              <a:t>Светски просек 16/100.000 становника</a:t>
            </a:r>
          </a:p>
          <a:p>
            <a:endParaRPr lang="sr-Cyrl-RS" dirty="0"/>
          </a:p>
          <a:p>
            <a:r>
              <a:rPr lang="sr-Cyrl-RS" dirty="0" smtClean="0"/>
              <a:t>Европски просек 13/100.000 становника</a:t>
            </a:r>
          </a:p>
          <a:p>
            <a:endParaRPr lang="sr-Cyrl-RS" dirty="0"/>
          </a:p>
          <a:p>
            <a:r>
              <a:rPr lang="sr-Cyrl-RS" dirty="0" smtClean="0"/>
              <a:t>Просек за Војводину у 2015. години 18,9/100.000 становника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4084792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85" y="449139"/>
            <a:ext cx="4872508" cy="1987529"/>
          </a:xfrm>
        </p:spPr>
        <p:txBody>
          <a:bodyPr>
            <a:normAutofit fontScale="90000"/>
          </a:bodyPr>
          <a:lstStyle/>
          <a:p>
            <a:r>
              <a:rPr lang="sr-Latn-RS" sz="3200" dirty="0"/>
              <a:t/>
            </a:r>
            <a:br>
              <a:rPr lang="sr-Latn-RS" sz="3200" dirty="0"/>
            </a:br>
            <a:r>
              <a:rPr lang="sr-Latn-RS" sz="3200" dirty="0"/>
              <a:t> </a:t>
            </a:r>
            <a:r>
              <a:rPr lang="sr-Cyrl-RS" sz="3200" b="1" dirty="0" smtClean="0"/>
              <a:t>радно време</a:t>
            </a:r>
            <a:r>
              <a:rPr lang="sr-Latn-RS" sz="3200" b="1" dirty="0" smtClean="0"/>
              <a:t>: </a:t>
            </a:r>
            <a:r>
              <a:rPr lang="sr-Latn-RS" sz="3200" b="1" dirty="0"/>
              <a:t>14-23 </a:t>
            </a:r>
            <a:r>
              <a:rPr lang="sr-Cyrl-RS" sz="3200" b="1" dirty="0" smtClean="0"/>
              <a:t>часа</a:t>
            </a:r>
            <a:r>
              <a:rPr lang="sr-Latn-RS" sz="3200" dirty="0"/>
              <a:t/>
            </a:r>
            <a:br>
              <a:rPr lang="sr-Latn-RS" sz="3200" dirty="0"/>
            </a:br>
            <a:r>
              <a:rPr lang="sr-Latn-RS" sz="3200" b="1" i="1" dirty="0"/>
              <a:t>e-mail:</a:t>
            </a:r>
            <a:r>
              <a:rPr lang="sr-Latn-RS" sz="3200" b="1" i="1" dirty="0">
                <a:solidFill>
                  <a:srgbClr val="C00000"/>
                </a:solidFill>
              </a:rPr>
              <a:t> </a:t>
            </a:r>
            <a:r>
              <a:rPr lang="sr-Latn-RS" sz="3200" b="1" i="1" dirty="0" smtClean="0">
                <a:solidFill>
                  <a:srgbClr val="C00000"/>
                </a:solidFill>
                <a:hlinkClick r:id="rId2"/>
              </a:rPr>
              <a:t>vanja@centarsrce.org</a:t>
            </a:r>
            <a:r>
              <a:rPr lang="sr-Cyrl-RS" sz="3200" b="1" i="1" dirty="0">
                <a:solidFill>
                  <a:srgbClr val="C00000"/>
                </a:solidFill>
              </a:rPr>
              <a:t> </a:t>
            </a:r>
            <a:r>
              <a:rPr lang="sr-Latn-RS" sz="3200" i="1" dirty="0">
                <a:solidFill>
                  <a:srgbClr val="C00000"/>
                </a:solidFill>
              </a:rPr>
              <a:t/>
            </a:r>
            <a:br>
              <a:rPr lang="sr-Latn-RS" sz="3200" i="1" dirty="0">
                <a:solidFill>
                  <a:srgbClr val="C00000"/>
                </a:solidFill>
              </a:rPr>
            </a:br>
            <a:r>
              <a:rPr lang="sr-Latn-RS" sz="3200" b="1" i="1" dirty="0"/>
              <a:t>web site: </a:t>
            </a:r>
            <a:r>
              <a:rPr lang="sr-Latn-RS" sz="3200" b="1" i="1" dirty="0" smtClean="0">
                <a:solidFill>
                  <a:srgbClr val="C00000"/>
                </a:solidFill>
                <a:hlinkClick r:id="rId3"/>
              </a:rPr>
              <a:t>www.centarsrce.org</a:t>
            </a:r>
            <a:r>
              <a:rPr lang="sr-Cyrl-RS" sz="3200" b="1" i="1" dirty="0" smtClean="0">
                <a:solidFill>
                  <a:srgbClr val="C00000"/>
                </a:solidFill>
              </a:rPr>
              <a:t/>
            </a:r>
            <a:br>
              <a:rPr lang="sr-Cyrl-RS" sz="3200" b="1" i="1" dirty="0" smtClean="0">
                <a:solidFill>
                  <a:srgbClr val="C00000"/>
                </a:solidFill>
              </a:rPr>
            </a:br>
            <a:r>
              <a:rPr lang="sr-Cyrl-RS" sz="3200" b="1" i="1" dirty="0" smtClean="0">
                <a:solidFill>
                  <a:srgbClr val="C00000"/>
                </a:solidFill>
              </a:rPr>
              <a:t/>
            </a:r>
            <a:br>
              <a:rPr lang="sr-Cyrl-RS" sz="3200" b="1" i="1" dirty="0" smtClean="0">
                <a:solidFill>
                  <a:srgbClr val="C00000"/>
                </a:solidFill>
              </a:rPr>
            </a:br>
            <a:r>
              <a:rPr lang="sr-Cyrl-RS" sz="3200" b="1" dirty="0" smtClean="0">
                <a:solidFill>
                  <a:schemeClr val="accent6"/>
                </a:solidFill>
              </a:rPr>
              <a:t/>
            </a:r>
            <a:br>
              <a:rPr lang="sr-Cyrl-RS" sz="3200" b="1" dirty="0" smtClean="0">
                <a:solidFill>
                  <a:schemeClr val="accent6"/>
                </a:solidFill>
              </a:rPr>
            </a:br>
            <a:endParaRPr lang="sr-Latn-RS" sz="3200" b="1" dirty="0">
              <a:solidFill>
                <a:schemeClr val="accent6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22791" y="1884816"/>
            <a:ext cx="5778612" cy="2889384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2214090" y="4501503"/>
            <a:ext cx="7148851" cy="17083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sr-Latn-RS" sz="3600" b="1" dirty="0" smtClean="0"/>
              <a:t/>
            </a:r>
            <a:br>
              <a:rPr lang="sr-Latn-RS" sz="3600" b="1" dirty="0" smtClean="0"/>
            </a:br>
            <a:r>
              <a:rPr lang="sr-Latn-RS" sz="3600" b="1" dirty="0" smtClean="0"/>
              <a:t> </a:t>
            </a:r>
            <a:r>
              <a:rPr lang="sr-Cyrl-RS" sz="3600" b="1" dirty="0" smtClean="0"/>
              <a:t>ЦЕНТАР ЗА ЕМОТИВНУ ПОДРШКУ</a:t>
            </a:r>
          </a:p>
          <a:p>
            <a:pPr algn="ctr"/>
            <a:r>
              <a:rPr lang="sr-Cyrl-RS" sz="3600" b="1" dirty="0" smtClean="0"/>
              <a:t>И ПРЕВЕНЦИЈУ САМОУБИСТВА</a:t>
            </a:r>
            <a:endParaRPr lang="sr-Latn-RS" sz="3600" b="1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265569" y="-73576"/>
            <a:ext cx="4815626" cy="17083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sr-Latn-RS" sz="3200" dirty="0" smtClean="0"/>
              <a:t/>
            </a:r>
            <a:br>
              <a:rPr lang="sr-Latn-RS" sz="3200" dirty="0" smtClean="0"/>
            </a:br>
            <a:r>
              <a:rPr lang="sr-Latn-RS" sz="3200" dirty="0" smtClean="0"/>
              <a:t> </a:t>
            </a:r>
            <a:r>
              <a:rPr lang="sr-Cyrl-RS" sz="3700" b="1" dirty="0" smtClean="0">
                <a:solidFill>
                  <a:srgbClr val="C00000"/>
                </a:solidFill>
              </a:rPr>
              <a:t>БЕСПЛАТАН ТЕЛЕФОН: 0800/300-303</a:t>
            </a:r>
            <a:endParaRPr lang="sr-Latn-RS" sz="3700" dirty="0"/>
          </a:p>
        </p:txBody>
      </p:sp>
    </p:spTree>
    <p:extLst>
      <p:ext uri="{BB962C8B-B14F-4D97-AF65-F5344CB8AC3E}">
        <p14:creationId xmlns:p14="http://schemas.microsoft.com/office/powerpoint/2010/main" val="17191513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9063"/>
            <a:ext cx="10515600" cy="1325563"/>
          </a:xfrm>
        </p:spPr>
        <p:txBody>
          <a:bodyPr/>
          <a:lstStyle/>
          <a:p>
            <a:r>
              <a:rPr lang="ru-RU" b="1" dirty="0" smtClean="0"/>
              <a:t>Зашто је превенција самоубиства јавноздравствени проблем проблем?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5212" y="1928654"/>
            <a:ext cx="10881575" cy="5051693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Постоје мере за смањење доступности метода за извршење самоубиства;</a:t>
            </a:r>
          </a:p>
          <a:p>
            <a:r>
              <a:rPr lang="ru-RU" dirty="0" smtClean="0"/>
              <a:t>Начин медијског извештавања о самоубиствима и њиховим покушајима и публицитет који им медији дају, битно детерминише одлуке рањивих људи који размишљају о самоубиству и по том питању осећају значајну амбиваленцију, и може да их наведе да изврше самоубиство;</a:t>
            </a:r>
          </a:p>
          <a:p>
            <a:r>
              <a:rPr lang="ru-RU" dirty="0" smtClean="0"/>
              <a:t>Са друге стране, медији ширењем информација и подизањем нивоа свестипредстављају кључне елементе успеха програма за превенцију самоубиства и дестигматизацију лечења.</a:t>
            </a:r>
          </a:p>
          <a:p>
            <a:r>
              <a:rPr lang="ru-RU" dirty="0" smtClean="0"/>
              <a:t>СЗО је препознала обученост запослених у медијима као битну одредницу у целокупној превенцији, објавивши </a:t>
            </a:r>
            <a:r>
              <a:rPr lang="ru-RU" b="1" dirty="0" smtClean="0"/>
              <a:t>Приручник за запослене у медијима о превенцији самоубиства</a:t>
            </a:r>
            <a:r>
              <a:rPr lang="ru-RU" dirty="0" smtClean="0"/>
              <a:t>;</a:t>
            </a:r>
            <a:br>
              <a:rPr lang="ru-RU" dirty="0" smtClean="0"/>
            </a:b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7073877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5017" y="589253"/>
            <a:ext cx="10515600" cy="4351338"/>
          </a:xfrm>
        </p:spPr>
        <p:txBody>
          <a:bodyPr/>
          <a:lstStyle/>
          <a:p>
            <a:r>
              <a:rPr lang="ru-RU" dirty="0" smtClean="0"/>
              <a:t>Раширене су предрасуде о самоубиству, не само међу лаицима;</a:t>
            </a:r>
            <a:br>
              <a:rPr lang="ru-RU" dirty="0" smtClean="0"/>
            </a:br>
            <a:r>
              <a:rPr lang="ru-RU" dirty="0" smtClean="0"/>
              <a:t>Не постоји осетљивост најближег окружења за знаке у понашању који често одају озбиљне суицидалне намере;</a:t>
            </a:r>
          </a:p>
          <a:p>
            <a:r>
              <a:rPr lang="ru-RU" dirty="0" smtClean="0"/>
              <a:t>Још увек је недовољно познавање улоге и капацитета цивилног сектора у: подршци мерама превенције, подршци лечењу депресије, помоћи особама у кризи и превенцији самоубиства;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6590109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400" dirty="0"/>
              <a:t>У мултикултурном контексту морамо бити свесни да неки фактори ризика играју различите улоге у процесу самоубиства, као и у његовој превенцији код неке мањинске групе у односу на већинско становништво. На пример:</a:t>
            </a:r>
            <a:endParaRPr lang="sr-Latn-R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3200" dirty="0" smtClean="0"/>
              <a:t>фактори </a:t>
            </a:r>
            <a:r>
              <a:rPr lang="ru-RU" sz="3200" dirty="0"/>
              <a:t>ризика за старије мушкарце у већинском становништву могу имати мали значај за младе жене у мањинском;</a:t>
            </a:r>
          </a:p>
          <a:p>
            <a:r>
              <a:rPr lang="ru-RU" sz="3200" dirty="0" smtClean="0"/>
              <a:t>постоје </a:t>
            </a:r>
            <a:r>
              <a:rPr lang="ru-RU" sz="3200" dirty="0"/>
              <a:t>и други фактори који имају различит утицај на мањинско него на већинско становништво, као што су: ставови према суицидном понашању и особама које размишљају о суициду (табуи, стигме), </a:t>
            </a:r>
          </a:p>
          <a:p>
            <a:r>
              <a:rPr lang="sr-Cyrl-RS" sz="3200" dirty="0"/>
              <a:t>религија и духовност, </a:t>
            </a:r>
          </a:p>
          <a:p>
            <a:r>
              <a:rPr lang="ru-RU" sz="3200" dirty="0"/>
              <a:t>породична динамика (родне улоге и подела одговорности).</a:t>
            </a:r>
          </a:p>
          <a:p>
            <a:endParaRPr lang="sr-Latn-RS" dirty="0"/>
          </a:p>
          <a:p>
            <a:pPr marL="0" indent="0">
              <a:buNone/>
            </a:pPr>
            <a:r>
              <a:rPr lang="ru-RU" sz="1900" dirty="0"/>
              <a:t>Извор: Међународна асоцијација за превенцију самоубиства, поводом обележавања Светског </a:t>
            </a:r>
            <a:r>
              <a:rPr lang="ru-RU" sz="1900" dirty="0" smtClean="0"/>
              <a:t>дана превенције </a:t>
            </a:r>
            <a:r>
              <a:rPr lang="ru-RU" sz="1900" dirty="0"/>
              <a:t>самоубиства –10. септембра 2011. године; https://www.iasp.info/</a:t>
            </a:r>
            <a:endParaRPr lang="sr-Latn-RS" sz="1900" dirty="0"/>
          </a:p>
        </p:txBody>
      </p:sp>
    </p:spTree>
    <p:extLst>
      <p:ext uri="{BB962C8B-B14F-4D97-AF65-F5344CB8AC3E}">
        <p14:creationId xmlns:p14="http://schemas.microsoft.com/office/powerpoint/2010/main" val="38390103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613</Words>
  <Application>Microsoft Office PowerPoint</Application>
  <PresentationFormat>Widescreen</PresentationFormat>
  <Paragraphs>71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10. септембар, Светски дан превенције самоубиства</vt:lpstr>
      <vt:lpstr>Самоубиства носе огромне психолошке и социјалне последице, као и економске трошкове за друштво:</vt:lpstr>
      <vt:lpstr>Главни фактори ризика за самоубиство су:</vt:lpstr>
      <vt:lpstr>Депресија и самоубиство</vt:lpstr>
      <vt:lpstr>СВАКИХ 15 САТИ У ВОЈВОДИНИ 1 ОСОБА ИЗВРШИ САМОУБИСТВО!!!</vt:lpstr>
      <vt:lpstr>  радно време: 14-23 часа e-mail: vanja@centarsrce.org  web site: www.centarsrce.org   </vt:lpstr>
      <vt:lpstr>Зашто је превенција самоубиства јавноздравствени проблем проблем?</vt:lpstr>
      <vt:lpstr>PowerPoint Presentation</vt:lpstr>
      <vt:lpstr>У мултикултурном контексту морамо бити свесни да неки фактори ризика играју различите улоге у процесу самоубиства, као и у његовој превенцији код неке мањинске групе у односу на већинско становништво. На пример:</vt:lpstr>
      <vt:lpstr>Иако је самоубиство по себи сложен и мултифакторијалан феномен, са додатним културолошким разликама, и даље постоје напори за превенцију самоубиства који би могли имати универзални ефекат:</vt:lpstr>
      <vt:lpstr>Људи који могу да допринесу превенцији самоубиства су:</vt:lpstr>
      <vt:lpstr>  радно време: 14-23 часа e-mail: vanja@centarsrce.org  web site: www.centarsrce.org 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10. септембар, Светски дан превенције самоубиства</dc:title>
  <dc:creator>Dell</dc:creator>
  <cp:lastModifiedBy>Dell</cp:lastModifiedBy>
  <cp:revision>10</cp:revision>
  <dcterms:created xsi:type="dcterms:W3CDTF">2016-09-01T15:11:13Z</dcterms:created>
  <dcterms:modified xsi:type="dcterms:W3CDTF">2016-09-01T16:18:10Z</dcterms:modified>
</cp:coreProperties>
</file>