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70" r:id="rId6"/>
    <p:sldId id="271" r:id="rId7"/>
    <p:sldId id="272" r:id="rId8"/>
    <p:sldId id="258" r:id="rId9"/>
    <p:sldId id="259" r:id="rId10"/>
    <p:sldId id="256" r:id="rId11"/>
    <p:sldId id="264" r:id="rId12"/>
    <p:sldId id="260" r:id="rId13"/>
    <p:sldId id="257" r:id="rId14"/>
    <p:sldId id="261" r:id="rId15"/>
    <p:sldId id="263" r:id="rId16"/>
    <p:sldId id="269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3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7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2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3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6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8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0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3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9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4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5799F-AFC4-40F6-A418-37EE27CB0E6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FB8C2-6249-49F8-B660-E91DB0515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7035" y="2412935"/>
            <a:ext cx="9781309" cy="141238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+mn-lt"/>
              </a:rPr>
              <a:t>Курс: </a:t>
            </a:r>
            <a:r>
              <a:rPr lang="sr-Latn-RS" sz="5400" b="1" dirty="0" smtClean="0">
                <a:solidFill>
                  <a:srgbClr val="FF0000"/>
                </a:solidFill>
                <a:latin typeface="+mn-lt"/>
              </a:rPr>
              <a:t>„</a:t>
            </a:r>
            <a:r>
              <a:rPr lang="ru-RU" sz="5400" b="1" dirty="0" smtClean="0">
                <a:solidFill>
                  <a:srgbClr val="FF0000"/>
                </a:solidFill>
                <a:latin typeface="+mn-lt"/>
              </a:rPr>
              <a:t>Превенција </a:t>
            </a:r>
            <a:r>
              <a:rPr lang="ru-RU" sz="5400" b="1" dirty="0">
                <a:solidFill>
                  <a:srgbClr val="FF0000"/>
                </a:solidFill>
                <a:latin typeface="+mn-lt"/>
              </a:rPr>
              <a:t>пушења </a:t>
            </a:r>
            <a:r>
              <a:rPr lang="ru-RU" sz="5400" b="1" dirty="0" smtClean="0">
                <a:solidFill>
                  <a:srgbClr val="FF0000"/>
                </a:solidFill>
                <a:latin typeface="+mn-lt"/>
              </a:rPr>
              <a:t> - иницијативе у </a:t>
            </a:r>
            <a:r>
              <a:rPr lang="ru-RU" sz="5400" b="1" dirty="0">
                <a:solidFill>
                  <a:srgbClr val="FF0000"/>
                </a:solidFill>
                <a:latin typeface="+mn-lt"/>
              </a:rPr>
              <a:t>Новом </a:t>
            </a:r>
            <a:r>
              <a:rPr lang="ru-RU" sz="5400" b="1" dirty="0" smtClean="0">
                <a:solidFill>
                  <a:srgbClr val="FF0000"/>
                </a:solidFill>
                <a:latin typeface="+mn-lt"/>
              </a:rPr>
              <a:t>Саду</a:t>
            </a:r>
            <a:r>
              <a:rPr lang="sr-Latn-RS" sz="5400" b="1" dirty="0" smtClean="0">
                <a:solidFill>
                  <a:srgbClr val="FF0000"/>
                </a:solidFill>
                <a:latin typeface="+mn-lt"/>
              </a:rPr>
              <a:t>“</a:t>
            </a:r>
            <a:r>
              <a:rPr lang="ru-RU" sz="54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4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6171" y="3752322"/>
            <a:ext cx="4682836" cy="8203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000" b="1" dirty="0" smtClean="0"/>
              <a:t>Институт </a:t>
            </a:r>
            <a:r>
              <a:rPr lang="sr-Cyrl-RS" sz="2000" b="1" dirty="0"/>
              <a:t>за јавно здравље </a:t>
            </a:r>
            <a:r>
              <a:rPr lang="sr-Cyrl-RS" sz="2000" b="1" dirty="0" smtClean="0"/>
              <a:t>Војводине</a:t>
            </a:r>
            <a:r>
              <a:rPr lang="sr-Latn-RS" sz="2000" b="1" dirty="0" smtClean="0"/>
              <a:t> </a:t>
            </a:r>
            <a:r>
              <a:rPr lang="sr-Cyrl-RS" sz="2000" b="1" dirty="0"/>
              <a:t>и</a:t>
            </a:r>
            <a:endParaRPr lang="sr-Latn-RS" sz="20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000" b="1" dirty="0" smtClean="0"/>
              <a:t>Дом здравља „Нови Сад“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96" y="4584178"/>
            <a:ext cx="4059382" cy="2283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r="21556"/>
          <a:stretch/>
        </p:blipFill>
        <p:spPr>
          <a:xfrm>
            <a:off x="-29092" y="4574598"/>
            <a:ext cx="2452254" cy="2283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9146"/>
          <a:stretch/>
        </p:blipFill>
        <p:spPr>
          <a:xfrm>
            <a:off x="6447904" y="4574598"/>
            <a:ext cx="3341717" cy="2283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r="21843"/>
          <a:stretch/>
        </p:blipFill>
        <p:spPr>
          <a:xfrm>
            <a:off x="9789621" y="4574598"/>
            <a:ext cx="2402379" cy="2283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29" y="0"/>
            <a:ext cx="4059382" cy="2283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" y="-10407"/>
            <a:ext cx="4059382" cy="2283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49" y="0"/>
            <a:ext cx="4040880" cy="22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588" y="1621761"/>
            <a:ext cx="10246821" cy="238760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+mn-lt"/>
              </a:rPr>
              <a:t>Преваленција пушења код одраслог становништва у Новом Саду </a:t>
            </a:r>
            <a:r>
              <a:rPr lang="sr-Latn-RS" sz="44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sr-Latn-RS" sz="4400" b="1" dirty="0">
                <a:solidFill>
                  <a:srgbClr val="FF0000"/>
                </a:solidFill>
                <a:latin typeface="+mn-lt"/>
              </a:rPr>
            </a:br>
            <a:r>
              <a:rPr lang="ru-RU" sz="3600" dirty="0">
                <a:latin typeface="+mn-lt"/>
              </a:rPr>
              <a:t>(Истраживање бихевиоралних фактора ризика за хроничне незаразне болести у АП Војводини)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2489"/>
            <a:ext cx="9144000" cy="11694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dirty="0"/>
              <a:t>Др сц. мед. </a:t>
            </a:r>
            <a:r>
              <a:rPr lang="sr-Cyrl-RS" b="1" dirty="0"/>
              <a:t>Снежана Укропина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000" dirty="0"/>
              <a:t>Начелница Центра за промоцију здравља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000" dirty="0"/>
              <a:t>Институт за јавно здравље Војводине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808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29823"/>
            <a:ext cx="10515600" cy="798657"/>
          </a:xfrm>
        </p:spPr>
        <p:txBody>
          <a:bodyPr/>
          <a:lstStyle/>
          <a:p>
            <a:r>
              <a:rPr lang="sr-Cyrl-RS" dirty="0">
                <a:latin typeface="+mn-lt"/>
              </a:rPr>
              <a:t>Увод – глобални подаци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035915"/>
            <a:ext cx="11931650" cy="56442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Око </a:t>
            </a:r>
            <a:r>
              <a:rPr lang="ru-RU" sz="3200" b="1" dirty="0">
                <a:solidFill>
                  <a:srgbClr val="FF0000"/>
                </a:solidFill>
              </a:rPr>
              <a:t>80% </a:t>
            </a:r>
            <a:r>
              <a:rPr lang="ru-RU" sz="3200" dirty="0"/>
              <a:t>од 1,3 милијарде корисника дувана у свету </a:t>
            </a:r>
            <a:r>
              <a:rPr lang="ru-RU" sz="3200" dirty="0">
                <a:solidFill>
                  <a:srgbClr val="FF0000"/>
                </a:solidFill>
              </a:rPr>
              <a:t>живи у земљама са ниским и средњим приходима</a:t>
            </a:r>
            <a:r>
              <a:rPr lang="ru-RU" sz="32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Године 2020. дуван је користило </a:t>
            </a:r>
            <a:r>
              <a:rPr lang="ru-RU" sz="3200" b="1" dirty="0">
                <a:solidFill>
                  <a:srgbClr val="FF0000"/>
                </a:solidFill>
              </a:rPr>
              <a:t>22,3% </a:t>
            </a:r>
            <a:r>
              <a:rPr lang="ru-RU" sz="3200" dirty="0"/>
              <a:t>светске популације: </a:t>
            </a:r>
            <a:r>
              <a:rPr lang="ru-RU" sz="3200" b="1" dirty="0">
                <a:solidFill>
                  <a:srgbClr val="0070C0"/>
                </a:solidFill>
              </a:rPr>
              <a:t>36,7%</a:t>
            </a:r>
            <a:r>
              <a:rPr lang="ru-RU" sz="3200" dirty="0">
                <a:solidFill>
                  <a:srgbClr val="0070C0"/>
                </a:solidFill>
              </a:rPr>
              <a:t> мушкараца</a:t>
            </a:r>
            <a:r>
              <a:rPr lang="ru-RU" sz="3200" dirty="0"/>
              <a:t> и </a:t>
            </a:r>
            <a:r>
              <a:rPr lang="ru-RU" sz="3200" b="1" dirty="0">
                <a:solidFill>
                  <a:srgbClr val="D60093"/>
                </a:solidFill>
              </a:rPr>
              <a:t>7,8%</a:t>
            </a:r>
            <a:r>
              <a:rPr lang="ru-RU" sz="3200" dirty="0"/>
              <a:t> </a:t>
            </a:r>
            <a:r>
              <a:rPr lang="ru-RU" sz="3200" dirty="0">
                <a:solidFill>
                  <a:srgbClr val="D60093"/>
                </a:solidFill>
              </a:rPr>
              <a:t>жена</a:t>
            </a:r>
            <a:r>
              <a:rPr lang="ru-RU" sz="32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Да би се позабавиле епидемијом дувана, државе чланице СЗО су 2003. године усвојиле Оквирну конвенцију СЗО о контроли дувана (</a:t>
            </a:r>
            <a:r>
              <a:rPr lang="sr-Latn-RS" sz="3200" b="1" dirty="0">
                <a:solidFill>
                  <a:srgbClr val="FF0000"/>
                </a:solidFill>
              </a:rPr>
              <a:t>OKK</a:t>
            </a:r>
            <a:r>
              <a:rPr lang="sr-Cyrl-RS" sz="3200" b="1" dirty="0">
                <a:solidFill>
                  <a:srgbClr val="FF0000"/>
                </a:solidFill>
              </a:rPr>
              <a:t>Д СЗО</a:t>
            </a:r>
            <a:r>
              <a:rPr lang="ru-RU" sz="3200" b="1" dirty="0">
                <a:solidFill>
                  <a:srgbClr val="FF0000"/>
                </a:solidFill>
              </a:rPr>
              <a:t>)</a:t>
            </a:r>
            <a:r>
              <a:rPr lang="ru-RU" sz="3200" dirty="0"/>
              <a:t>. Тренутно су </a:t>
            </a:r>
            <a:r>
              <a:rPr lang="ru-RU" sz="3200" b="1" dirty="0">
                <a:solidFill>
                  <a:srgbClr val="FF0000"/>
                </a:solidFill>
              </a:rPr>
              <a:t>182 земље </a:t>
            </a:r>
            <a:r>
              <a:rPr lang="ru-RU" sz="3200" dirty="0"/>
              <a:t>потписнице овог споразума.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b="1" i="1" dirty="0">
                <a:solidFill>
                  <a:srgbClr val="FF0000"/>
                </a:solidFill>
              </a:rPr>
              <a:t>М</a:t>
            </a:r>
            <a:r>
              <a:rPr lang="sr-Latn-RS" sz="3200" b="1" i="1" dirty="0">
                <a:solidFill>
                  <a:srgbClr val="FF0000"/>
                </a:solidFill>
              </a:rPr>
              <a:t>P</a:t>
            </a:r>
            <a:r>
              <a:rPr lang="ru-RU" sz="3200" b="1" i="1" dirty="0">
                <a:solidFill>
                  <a:srgbClr val="FF0000"/>
                </a:solidFill>
              </a:rPr>
              <a:t>О</a:t>
            </a:r>
            <a:r>
              <a:rPr lang="sr-Latn-RS" sz="3200" b="1" i="1" dirty="0">
                <a:solidFill>
                  <a:srgbClr val="FF0000"/>
                </a:solidFill>
              </a:rPr>
              <a:t>W</a:t>
            </a:r>
            <a:r>
              <a:rPr lang="ru-RU" sz="3200" b="1" i="1" dirty="0">
                <a:solidFill>
                  <a:srgbClr val="FF0000"/>
                </a:solidFill>
              </a:rPr>
              <a:t>Е</a:t>
            </a:r>
            <a:r>
              <a:rPr lang="sr-Latn-RS" sz="3200" b="1" i="1" dirty="0">
                <a:solidFill>
                  <a:srgbClr val="FF0000"/>
                </a:solidFill>
              </a:rPr>
              <a:t>R</a:t>
            </a:r>
            <a:r>
              <a:rPr lang="sr-Latn-RS" sz="3200" i="1" dirty="0"/>
              <a:t> </a:t>
            </a:r>
            <a:r>
              <a:rPr lang="sr-Cyrl-RS" sz="3200" dirty="0"/>
              <a:t>м</a:t>
            </a:r>
            <a:r>
              <a:rPr lang="ru-RU" sz="3200" dirty="0"/>
              <a:t>ере СЗО су у складу са ОККД СЗО и показало се да спасавају животе и смањују трошкове због спречених издатака за здравствену заштиту.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990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46" y="276225"/>
            <a:ext cx="10515600" cy="798657"/>
          </a:xfrm>
        </p:spPr>
        <p:txBody>
          <a:bodyPr/>
          <a:lstStyle/>
          <a:p>
            <a:r>
              <a:rPr lang="sr-Cyrl-RS" dirty="0">
                <a:latin typeface="+mn-lt"/>
              </a:rPr>
              <a:t>Увод – подаци за становништво Србије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946" y="1362941"/>
            <a:ext cx="11507354" cy="5129934"/>
          </a:xfrm>
        </p:spPr>
        <p:txBody>
          <a:bodyPr>
            <a:normAutofit lnSpcReduction="10000"/>
          </a:bodyPr>
          <a:lstStyle/>
          <a:p>
            <a:r>
              <a:rPr lang="sr-Cyrl-RS" sz="3200" dirty="0"/>
              <a:t>Према подацима </a:t>
            </a:r>
            <a:r>
              <a:rPr lang="sr-Cyrl-RS" sz="3200" dirty="0">
                <a:solidFill>
                  <a:srgbClr val="FF0000"/>
                </a:solidFill>
              </a:rPr>
              <a:t>Глобалне студије о оптерећењу болестима</a:t>
            </a:r>
            <a:r>
              <a:rPr lang="sr-Cyrl-RS" sz="3200" dirty="0"/>
              <a:t>,  од десет најчешћих фактора ризика за превремену смртност и онеспособљеност у Србији, </a:t>
            </a:r>
            <a:r>
              <a:rPr lang="sr-Cyrl-RS" sz="3200" dirty="0">
                <a:solidFill>
                  <a:srgbClr val="FF0000"/>
                </a:solidFill>
              </a:rPr>
              <a:t>пушење је на другом месту</a:t>
            </a:r>
            <a:r>
              <a:rPr lang="sr-Cyrl-RS" sz="3200" dirty="0"/>
              <a:t>. </a:t>
            </a:r>
          </a:p>
          <a:p>
            <a:r>
              <a:rPr lang="sr-Cyrl-RS" sz="3200" dirty="0"/>
              <a:t>Према извештају СЗО за 2020. годину</a:t>
            </a:r>
            <a:r>
              <a:rPr lang="sr-Latn-RS" sz="3200" dirty="0"/>
              <a:t>, </a:t>
            </a:r>
            <a:r>
              <a:rPr lang="sr-Cyrl-RS" sz="3200" dirty="0"/>
              <a:t>у Србији </a:t>
            </a:r>
            <a:r>
              <a:rPr lang="sr-Cyrl-RS" sz="3200" b="1" dirty="0">
                <a:solidFill>
                  <a:srgbClr val="FF0000"/>
                </a:solidFill>
              </a:rPr>
              <a:t>40%</a:t>
            </a:r>
            <a:r>
              <a:rPr lang="sr-Cyrl-RS" sz="3200" dirty="0"/>
              <a:t> популације узраста 15 година и старијих </a:t>
            </a:r>
            <a:r>
              <a:rPr lang="sr-Cyrl-RS" sz="3200" dirty="0">
                <a:solidFill>
                  <a:srgbClr val="FF0000"/>
                </a:solidFill>
              </a:rPr>
              <a:t>свакодневно или повремено </a:t>
            </a:r>
            <a:r>
              <a:rPr lang="sr-Cyrl-RS" sz="3200" dirty="0"/>
              <a:t>користи дуванске производе</a:t>
            </a:r>
            <a:r>
              <a:rPr lang="sr-Latn-RS" sz="3200" dirty="0"/>
              <a:t>. </a:t>
            </a:r>
            <a:endParaRPr lang="sr-Cyrl-RS" sz="3200" dirty="0"/>
          </a:p>
          <a:p>
            <a:r>
              <a:rPr lang="sr-Cyrl-RS" sz="3200" dirty="0"/>
              <a:t>Резултати Истраживања здравља становништва Србије, показују </a:t>
            </a:r>
            <a:r>
              <a:rPr lang="sr-Cyrl-RS" sz="3200" dirty="0">
                <a:solidFill>
                  <a:srgbClr val="FF0000"/>
                </a:solidFill>
              </a:rPr>
              <a:t>тренд смањења </a:t>
            </a:r>
            <a:r>
              <a:rPr lang="sr-Cyrl-RS" sz="3200" dirty="0"/>
              <a:t>свакодневног пушења цигарета међу особама старим 20 и више година </a:t>
            </a:r>
            <a:r>
              <a:rPr lang="sr-Cyrl-RS" sz="3200" dirty="0">
                <a:solidFill>
                  <a:srgbClr val="FF0000"/>
                </a:solidFill>
              </a:rPr>
              <a:t>у периоду 2000-2019. </a:t>
            </a:r>
            <a:r>
              <a:rPr lang="sr-Cyrl-RS" sz="3200" dirty="0"/>
              <a:t>година, при чему </a:t>
            </a:r>
            <a:r>
              <a:rPr lang="sr-Cyrl-RS" sz="3200" dirty="0">
                <a:solidFill>
                  <a:srgbClr val="0070C0"/>
                </a:solidFill>
              </a:rPr>
              <a:t>код мушкараца </a:t>
            </a:r>
            <a:r>
              <a:rPr lang="sr-Cyrl-RS" sz="3200" dirty="0"/>
              <a:t>постоји тренд смањења преваленције пушења, </a:t>
            </a:r>
            <a:r>
              <a:rPr lang="sr-Cyrl-RS" sz="3200" dirty="0">
                <a:solidFill>
                  <a:srgbClr val="D60093"/>
                </a:solidFill>
              </a:rPr>
              <a:t>за разлику од жена</a:t>
            </a:r>
            <a:r>
              <a:rPr lang="sr-Cyrl-RS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62561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sr-Cyrl-RS" dirty="0">
                <a:latin typeface="+mn-lt"/>
              </a:rPr>
              <a:t>Извор података		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385" y="1110731"/>
            <a:ext cx="11015750" cy="1698971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Програмски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задатак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/>
              <a:t>Посебног</a:t>
            </a:r>
            <a:r>
              <a:rPr lang="en-US" dirty="0"/>
              <a:t> </a:t>
            </a:r>
            <a:r>
              <a:rPr lang="en-US" dirty="0" err="1"/>
              <a:t>програма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области</a:t>
            </a:r>
            <a:r>
              <a:rPr lang="en-US" dirty="0"/>
              <a:t> </a:t>
            </a:r>
            <a:r>
              <a:rPr lang="en-US" dirty="0" err="1"/>
              <a:t>јавног</a:t>
            </a:r>
            <a:r>
              <a:rPr lang="en-US" dirty="0"/>
              <a:t> </a:t>
            </a:r>
            <a:r>
              <a:rPr lang="en-US" dirty="0" err="1"/>
              <a:t>здравља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територију</a:t>
            </a:r>
            <a:r>
              <a:rPr lang="en-US" dirty="0"/>
              <a:t> АП </a:t>
            </a:r>
            <a:r>
              <a:rPr lang="en-US" dirty="0" err="1"/>
              <a:t>Војводине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2023. </a:t>
            </a:r>
            <a:r>
              <a:rPr lang="en-US" dirty="0" err="1"/>
              <a:t>годину</a:t>
            </a:r>
            <a:r>
              <a:rPr lang="sr-Latn-CS" dirty="0"/>
              <a:t>: </a:t>
            </a:r>
            <a:r>
              <a:rPr lang="sr-Cyrl-RS" dirty="0">
                <a:solidFill>
                  <a:srgbClr val="FF0000"/>
                </a:solidFill>
              </a:rPr>
              <a:t>„Надзор над бихевиоралним факторима ризика за хроничне незаразне болести (ХНБ) у популацији одраслог становништва у АП </a:t>
            </a:r>
            <a:r>
              <a:rPr lang="sr-Cyrl-RS" dirty="0" smtClean="0">
                <a:solidFill>
                  <a:srgbClr val="FF0000"/>
                </a:solidFill>
              </a:rPr>
              <a:t>Војводини</a:t>
            </a:r>
            <a:r>
              <a:rPr lang="en-GB" dirty="0" smtClean="0">
                <a:solidFill>
                  <a:srgbClr val="FF0000"/>
                </a:solidFill>
              </a:rPr>
              <a:t>.</a:t>
            </a:r>
            <a:r>
              <a:rPr lang="sr-Cyrl-RS" dirty="0" smtClean="0">
                <a:solidFill>
                  <a:srgbClr val="FF0000"/>
                </a:solidFill>
              </a:rPr>
              <a:t>“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61357" y="3152603"/>
            <a:ext cx="5205153" cy="3569163"/>
            <a:chOff x="461357" y="3152603"/>
            <a:chExt cx="5205153" cy="3569163"/>
          </a:xfrm>
        </p:grpSpPr>
        <p:sp>
          <p:nvSpPr>
            <p:cNvPr id="4" name="Oval 3"/>
            <p:cNvSpPr/>
            <p:nvPr/>
          </p:nvSpPr>
          <p:spPr>
            <a:xfrm>
              <a:off x="1753987" y="3152603"/>
              <a:ext cx="2510444" cy="127184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b="1" dirty="0" smtClean="0">
                  <a:solidFill>
                    <a:srgbClr val="FF0000"/>
                  </a:solidFill>
                </a:rPr>
                <a:t>Пуши цигарете</a:t>
              </a:r>
            </a:p>
            <a:p>
              <a:pPr algn="ctr"/>
              <a:r>
                <a:rPr lang="sr-Cyrl-RS" b="1" dirty="0" smtClean="0">
                  <a:solidFill>
                    <a:schemeClr val="tx1"/>
                  </a:solidFill>
                </a:rPr>
                <a:t>31,5%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61357" y="4339187"/>
              <a:ext cx="2510444" cy="127184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dirty="0" smtClean="0">
                  <a:solidFill>
                    <a:schemeClr val="tx1"/>
                  </a:solidFill>
                </a:rPr>
                <a:t>Свакодневно</a:t>
              </a:r>
            </a:p>
            <a:p>
              <a:pPr algn="ctr"/>
              <a:r>
                <a:rPr lang="sr-Cyrl-RS" b="1" dirty="0" smtClean="0">
                  <a:solidFill>
                    <a:schemeClr val="tx1"/>
                  </a:solidFill>
                </a:rPr>
                <a:t>26,4%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156066" y="4339187"/>
              <a:ext cx="2510444" cy="127184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dirty="0" smtClean="0">
                  <a:solidFill>
                    <a:schemeClr val="tx1"/>
                  </a:solidFill>
                </a:rPr>
                <a:t>Повремено</a:t>
              </a:r>
            </a:p>
            <a:p>
              <a:pPr algn="ctr"/>
              <a:r>
                <a:rPr lang="sr-Cyrl-RS" b="1" dirty="0" smtClean="0">
                  <a:solidFill>
                    <a:schemeClr val="tx1"/>
                  </a:solidFill>
                </a:rPr>
                <a:t>5,2%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61357" y="5765802"/>
              <a:ext cx="980902" cy="9559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2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26,8%</a:t>
              </a:r>
              <a:r>
                <a:rPr lang="en-US" sz="24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♂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716579" y="5765802"/>
              <a:ext cx="980902" cy="95596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2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26,1%</a:t>
              </a:r>
              <a:endParaRPr lang="sr-Cyrl-RS" sz="2400" b="1" dirty="0" smtClean="0">
                <a:solidFill>
                  <a:schemeClr val="tx1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♀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6354" y="5765802"/>
              <a:ext cx="980902" cy="9559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2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6,8%</a:t>
              </a:r>
              <a:r>
                <a:rPr lang="en-US" sz="24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♂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631576" y="5765802"/>
              <a:ext cx="980902" cy="95596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2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3,7%</a:t>
              </a:r>
              <a:endParaRPr lang="sr-Cyrl-RS" sz="2400" b="1" dirty="0" smtClean="0">
                <a:solidFill>
                  <a:schemeClr val="tx1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♀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73982" y="3152603"/>
            <a:ext cx="5205153" cy="3569163"/>
            <a:chOff x="461357" y="3152603"/>
            <a:chExt cx="5205153" cy="3569163"/>
          </a:xfrm>
        </p:grpSpPr>
        <p:sp>
          <p:nvSpPr>
            <p:cNvPr id="14" name="Oval 13"/>
            <p:cNvSpPr/>
            <p:nvPr/>
          </p:nvSpPr>
          <p:spPr>
            <a:xfrm>
              <a:off x="1753987" y="3152603"/>
              <a:ext cx="2510444" cy="127184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b="1" dirty="0" smtClean="0">
                  <a:solidFill>
                    <a:schemeClr val="bg1"/>
                  </a:solidFill>
                </a:rPr>
                <a:t>Користи </a:t>
              </a:r>
            </a:p>
            <a:p>
              <a:pPr algn="ctr"/>
              <a:r>
                <a:rPr lang="sr-Cyrl-RS" b="1" dirty="0" smtClean="0">
                  <a:solidFill>
                    <a:schemeClr val="bg1"/>
                  </a:solidFill>
                </a:rPr>
                <a:t>е-цигарете и сл.</a:t>
              </a:r>
            </a:p>
            <a:p>
              <a:pPr algn="ctr"/>
              <a:r>
                <a:rPr lang="sr-Cyrl-RS" b="1" dirty="0" smtClean="0">
                  <a:solidFill>
                    <a:schemeClr val="tx1"/>
                  </a:solidFill>
                </a:rPr>
                <a:t>11,8%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1357" y="4339187"/>
              <a:ext cx="2510444" cy="127184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dirty="0" smtClean="0">
                  <a:solidFill>
                    <a:schemeClr val="tx1"/>
                  </a:solidFill>
                </a:rPr>
                <a:t>Свакодневно</a:t>
              </a:r>
            </a:p>
            <a:p>
              <a:pPr algn="ctr"/>
              <a:r>
                <a:rPr lang="sr-Cyrl-RS" b="1" dirty="0" smtClean="0">
                  <a:solidFill>
                    <a:schemeClr val="tx1"/>
                  </a:solidFill>
                </a:rPr>
                <a:t>4,8%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156066" y="4339187"/>
              <a:ext cx="2510444" cy="127184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dirty="0" smtClean="0">
                  <a:solidFill>
                    <a:schemeClr val="tx1"/>
                  </a:solidFill>
                </a:rPr>
                <a:t>Повремено</a:t>
              </a:r>
            </a:p>
            <a:p>
              <a:pPr algn="ctr"/>
              <a:r>
                <a:rPr lang="sr-Cyrl-RS" b="1" dirty="0" smtClean="0">
                  <a:solidFill>
                    <a:schemeClr val="tx1"/>
                  </a:solidFill>
                </a:rPr>
                <a:t>6,8%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61357" y="5765802"/>
              <a:ext cx="980902" cy="9559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2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2,3%</a:t>
              </a:r>
              <a:r>
                <a:rPr lang="en-US" sz="24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♂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716579" y="5765802"/>
              <a:ext cx="980902" cy="95596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2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7,0%</a:t>
              </a:r>
              <a:endParaRPr lang="sr-Cyrl-RS" sz="2400" b="1" dirty="0" smtClean="0">
                <a:solidFill>
                  <a:schemeClr val="tx1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♀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376354" y="5765802"/>
              <a:ext cx="980902" cy="9559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2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7,7%</a:t>
              </a:r>
              <a:r>
                <a:rPr lang="en-US" sz="24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♂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631576" y="5765802"/>
              <a:ext cx="980902" cy="95596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2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6,0%</a:t>
              </a:r>
              <a:endParaRPr lang="sr-Cyrl-RS" sz="2400" b="1" dirty="0" smtClean="0">
                <a:solidFill>
                  <a:schemeClr val="tx1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♀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2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50" y="122397"/>
            <a:ext cx="12080050" cy="598290"/>
          </a:xfrm>
        </p:spPr>
        <p:txBody>
          <a:bodyPr>
            <a:noAutofit/>
          </a:bodyPr>
          <a:lstStyle/>
          <a:p>
            <a:r>
              <a:rPr lang="sr-Cyrl-R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Преваленција </a:t>
            </a:r>
            <a:r>
              <a:rPr lang="sr-Cyrl-R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пушења</a:t>
            </a:r>
            <a:r>
              <a:rPr lang="sr-Cyrl-R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r-Cyrl-RS" sz="2800" dirty="0" smtClean="0">
                <a:latin typeface="+mn-lt"/>
              </a:rPr>
              <a:t>(свакодневно или повремено) </a:t>
            </a:r>
            <a:r>
              <a:rPr lang="sr-Cyrl-R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према                                         социо-демографским карактеристикама (Нови Сад, 2023. г)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90228"/>
              </p:ext>
            </p:extLst>
          </p:nvPr>
        </p:nvGraphicFramePr>
        <p:xfrm>
          <a:off x="111949" y="778878"/>
          <a:ext cx="9590694" cy="6049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0354">
                  <a:extLst>
                    <a:ext uri="{9D8B030D-6E8A-4147-A177-3AD203B41FA5}">
                      <a16:colId xmlns:a16="http://schemas.microsoft.com/office/drawing/2014/main" val="4123336854"/>
                    </a:ext>
                  </a:extLst>
                </a:gridCol>
                <a:gridCol w="1295963">
                  <a:extLst>
                    <a:ext uri="{9D8B030D-6E8A-4147-A177-3AD203B41FA5}">
                      <a16:colId xmlns:a16="http://schemas.microsoft.com/office/drawing/2014/main" val="2089248156"/>
                    </a:ext>
                  </a:extLst>
                </a:gridCol>
                <a:gridCol w="1178360">
                  <a:extLst>
                    <a:ext uri="{9D8B030D-6E8A-4147-A177-3AD203B41FA5}">
                      <a16:colId xmlns:a16="http://schemas.microsoft.com/office/drawing/2014/main" val="1873780799"/>
                    </a:ext>
                  </a:extLst>
                </a:gridCol>
                <a:gridCol w="1026413">
                  <a:extLst>
                    <a:ext uri="{9D8B030D-6E8A-4147-A177-3AD203B41FA5}">
                      <a16:colId xmlns:a16="http://schemas.microsoft.com/office/drawing/2014/main" val="110095493"/>
                    </a:ext>
                  </a:extLst>
                </a:gridCol>
                <a:gridCol w="1173191">
                  <a:extLst>
                    <a:ext uri="{9D8B030D-6E8A-4147-A177-3AD203B41FA5}">
                      <a16:colId xmlns:a16="http://schemas.microsoft.com/office/drawing/2014/main" val="4256880348"/>
                    </a:ext>
                  </a:extLst>
                </a:gridCol>
                <a:gridCol w="1026413">
                  <a:extLst>
                    <a:ext uri="{9D8B030D-6E8A-4147-A177-3AD203B41FA5}">
                      <a16:colId xmlns:a16="http://schemas.microsoft.com/office/drawing/2014/main" val="2809996954"/>
                    </a:ext>
                  </a:extLst>
                </a:gridCol>
              </a:tblGrid>
              <a:tr h="313656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Социо-демографске карактеристике испитаника</a:t>
                      </a:r>
                      <a:r>
                        <a:rPr lang="sr-Latn-RS" sz="1400" kern="100" dirty="0">
                          <a:effectLst/>
                        </a:rPr>
                        <a:t> </a:t>
                      </a:r>
                      <a:r>
                        <a:rPr lang="sr-Cyrl-RS" sz="1400" kern="100" dirty="0">
                          <a:effectLst/>
                        </a:rPr>
                        <a:t>у Новом Саду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RS" sz="1600" kern="100" dirty="0">
                          <a:effectLst/>
                        </a:rPr>
                        <a:t>Навика пушења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842037"/>
                  </a:ext>
                </a:extLst>
              </a:tr>
              <a:tr h="233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600" b="1" kern="100" dirty="0">
                          <a:solidFill>
                            <a:srgbClr val="FF0000"/>
                          </a:solidFill>
                          <a:effectLst/>
                        </a:rPr>
                        <a:t>Пуши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600" b="1" kern="100" dirty="0">
                          <a:solidFill>
                            <a:srgbClr val="00B050"/>
                          </a:solidFill>
                          <a:effectLst/>
                        </a:rPr>
                        <a:t>Не пуши</a:t>
                      </a:r>
                      <a:endParaRPr lang="en-US" sz="20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800" kern="100" dirty="0">
                          <a:effectLst/>
                        </a:rPr>
                        <a:t>p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sr-Cyrl-RS" sz="1800" kern="100" dirty="0">
                          <a:effectLst/>
                        </a:rPr>
                        <a:t>(</a:t>
                      </a:r>
                      <a:r>
                        <a:rPr lang="el-GR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sr-Latn-RS" sz="18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sr-Cyrl-RS" sz="1800" kern="100" dirty="0">
                          <a:effectLst/>
                        </a:rPr>
                        <a:t>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3827668627"/>
                  </a:ext>
                </a:extLst>
              </a:tr>
              <a:tr h="2045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600" b="1" kern="100" dirty="0">
                          <a:effectLst/>
                        </a:rPr>
                        <a:t>n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600" b="1" kern="100" dirty="0">
                          <a:effectLst/>
                        </a:rPr>
                        <a:t>%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600" b="1" kern="100" dirty="0">
                          <a:effectLst/>
                        </a:rPr>
                        <a:t>n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600" b="1" kern="100" dirty="0">
                          <a:effectLst/>
                        </a:rPr>
                        <a:t>%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490863"/>
                  </a:ext>
                </a:extLst>
              </a:tr>
              <a:tr h="17538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ПОЛ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05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422831071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Мушки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33</a:t>
                      </a: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66</a:t>
                      </a: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400" kern="100" dirty="0">
                          <a:effectLst/>
                          <a:latin typeface="+mn-lt"/>
                        </a:rPr>
                        <a:t>0,</a:t>
                      </a:r>
                      <a:r>
                        <a:rPr lang="en-GB" sz="1400" kern="100" dirty="0">
                          <a:effectLst/>
                          <a:latin typeface="+mn-lt"/>
                        </a:rPr>
                        <a:t>258</a:t>
                      </a:r>
                      <a:endParaRPr lang="en-US" sz="1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372084102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Женски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29</a:t>
                      </a: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70</a:t>
                      </a: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187981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УЗРАСТ (ГОДИНЕ)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52050000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18-34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&lt;0,001</a:t>
                      </a:r>
                      <a:endParaRPr lang="en-US" sz="1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1295406554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35-49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327878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50-64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37,4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62,6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4836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65 и више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739812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МЕСТО ПРЕБИВАЛИШТА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en-US" sz="1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00" dirty="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>
                          <a:effectLst/>
                          <a:latin typeface="+mn-lt"/>
                        </a:rPr>
                        <a:t> </a:t>
                      </a:r>
                      <a:endParaRPr lang="en-US" sz="1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2771601623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Градска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29</a:t>
                      </a: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70</a:t>
                      </a: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0,0</a:t>
                      </a:r>
                      <a:r>
                        <a:rPr lang="en-GB" sz="1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142205263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Остала </a:t>
                      </a:r>
                      <a:r>
                        <a:rPr lang="sr-Cyrl-RS" sz="1200" kern="100" dirty="0">
                          <a:effectLst/>
                        </a:rPr>
                        <a:t> (рурална)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39,</a:t>
                      </a: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0,</a:t>
                      </a: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2610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БРАЧНИ СТАТУС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en-US" sz="1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00" dirty="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4281848082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У</a:t>
                      </a:r>
                      <a:r>
                        <a:rPr lang="ru-RU" sz="1200" kern="100" baseline="0" dirty="0">
                          <a:effectLst/>
                        </a:rPr>
                        <a:t> браку или </a:t>
                      </a:r>
                      <a:r>
                        <a:rPr lang="ru-RU" sz="1200" kern="100" dirty="0">
                          <a:effectLst/>
                        </a:rPr>
                        <a:t>ванбрачној заједници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67,5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0,069</a:t>
                      </a:r>
                      <a:endParaRPr lang="en-US" sz="1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2153501920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Никад</a:t>
                      </a:r>
                      <a:r>
                        <a:rPr lang="ru-RU" sz="1200" kern="100" baseline="0" dirty="0">
                          <a:effectLst/>
                        </a:rPr>
                        <a:t> у браку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79,3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82537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НАЈВИШИ СТЕПЕН ОБРАЗОВАЊА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2143080668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Завршена и незавршена основна школа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43,5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56,5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en-US" sz="1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2600774442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Средња школа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34,7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65,3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91902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Више/високо образовање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24,9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75,1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36826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САМОПРОЦЕНА МАТЕРИЈАЛНОГ СТАЊА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85684495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Веома добро/добро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71,9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0,113</a:t>
                      </a:r>
                      <a:endParaRPr lang="en-US" sz="1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815595526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Просечно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01660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Веома лоше/лоше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385674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ТРЕНУТНИ РАДНИ СТАТУС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1093663890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Запослен/самозапослен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&lt;0,001</a:t>
                      </a:r>
                      <a:endParaRPr lang="en-US" sz="1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155265816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Незапослен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47,6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52,4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039283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Остало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498974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У пензији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02564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9921239" y="4800184"/>
            <a:ext cx="2033847" cy="201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dirty="0" smtClean="0">
                <a:solidFill>
                  <a:schemeClr val="tx1"/>
                </a:solidFill>
              </a:rPr>
              <a:t>Војводина</a:t>
            </a:r>
          </a:p>
          <a:p>
            <a:pPr algn="ctr"/>
            <a:r>
              <a:rPr lang="sr-Cyrl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36,0%</a:t>
            </a:r>
          </a:p>
          <a:p>
            <a:pPr algn="ctr"/>
            <a:r>
              <a:rPr lang="sr-Cyrl-RS" sz="1600" b="1" dirty="0" smtClean="0">
                <a:solidFill>
                  <a:schemeClr val="tx1"/>
                </a:solidFill>
              </a:rPr>
              <a:t>До 41,2% у </a:t>
            </a:r>
            <a:r>
              <a:rPr lang="sr-Cyrl-RS" sz="1400" b="1" dirty="0" smtClean="0">
                <a:solidFill>
                  <a:schemeClr val="tx1"/>
                </a:solidFill>
              </a:rPr>
              <a:t>Севернобачком округу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921237" y="2698092"/>
            <a:ext cx="2033847" cy="201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900" b="1" dirty="0" smtClean="0">
                <a:solidFill>
                  <a:schemeClr val="tx1"/>
                </a:solidFill>
              </a:rPr>
              <a:t>Јужнобачки</a:t>
            </a:r>
            <a:r>
              <a:rPr lang="sr-Cyrl-RS" sz="2000" b="1" dirty="0" smtClean="0">
                <a:solidFill>
                  <a:schemeClr val="tx1"/>
                </a:solidFill>
              </a:rPr>
              <a:t> округ</a:t>
            </a:r>
          </a:p>
          <a:p>
            <a:pPr algn="ctr"/>
            <a:r>
              <a:rPr lang="sr-Cyrl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31,8%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9921238" y="612624"/>
            <a:ext cx="2033847" cy="201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dirty="0" smtClean="0">
                <a:solidFill>
                  <a:schemeClr val="tx1"/>
                </a:solidFill>
              </a:rPr>
              <a:t>Нови Сад</a:t>
            </a:r>
            <a:endParaRPr lang="sr-Cyrl-RS" sz="2400" b="1" dirty="0" smtClean="0">
              <a:solidFill>
                <a:schemeClr val="tx1"/>
              </a:solidFill>
            </a:endParaRPr>
          </a:p>
          <a:p>
            <a:pPr algn="ctr"/>
            <a:r>
              <a:rPr lang="sr-Cyrl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31,5%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2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18833"/>
              </p:ext>
            </p:extLst>
          </p:nvPr>
        </p:nvGraphicFramePr>
        <p:xfrm>
          <a:off x="74817" y="494448"/>
          <a:ext cx="9590694" cy="6366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0354">
                  <a:extLst>
                    <a:ext uri="{9D8B030D-6E8A-4147-A177-3AD203B41FA5}">
                      <a16:colId xmlns:a16="http://schemas.microsoft.com/office/drawing/2014/main" val="4123336854"/>
                    </a:ext>
                  </a:extLst>
                </a:gridCol>
                <a:gridCol w="1295963">
                  <a:extLst>
                    <a:ext uri="{9D8B030D-6E8A-4147-A177-3AD203B41FA5}">
                      <a16:colId xmlns:a16="http://schemas.microsoft.com/office/drawing/2014/main" val="2089248156"/>
                    </a:ext>
                  </a:extLst>
                </a:gridCol>
                <a:gridCol w="1178360">
                  <a:extLst>
                    <a:ext uri="{9D8B030D-6E8A-4147-A177-3AD203B41FA5}">
                      <a16:colId xmlns:a16="http://schemas.microsoft.com/office/drawing/2014/main" val="1873780799"/>
                    </a:ext>
                  </a:extLst>
                </a:gridCol>
                <a:gridCol w="1026413">
                  <a:extLst>
                    <a:ext uri="{9D8B030D-6E8A-4147-A177-3AD203B41FA5}">
                      <a16:colId xmlns:a16="http://schemas.microsoft.com/office/drawing/2014/main" val="110095493"/>
                    </a:ext>
                  </a:extLst>
                </a:gridCol>
                <a:gridCol w="1173191">
                  <a:extLst>
                    <a:ext uri="{9D8B030D-6E8A-4147-A177-3AD203B41FA5}">
                      <a16:colId xmlns:a16="http://schemas.microsoft.com/office/drawing/2014/main" val="4256880348"/>
                    </a:ext>
                  </a:extLst>
                </a:gridCol>
                <a:gridCol w="1026413">
                  <a:extLst>
                    <a:ext uri="{9D8B030D-6E8A-4147-A177-3AD203B41FA5}">
                      <a16:colId xmlns:a16="http://schemas.microsoft.com/office/drawing/2014/main" val="2809996954"/>
                    </a:ext>
                  </a:extLst>
                </a:gridCol>
              </a:tblGrid>
              <a:tr h="313656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Социо-демографске карактеристике испитаника у Новом Саду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R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Навика пушења е-цигарета и других електронских производа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842037"/>
                  </a:ext>
                </a:extLst>
              </a:tr>
              <a:tr h="233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6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6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Не</a:t>
                      </a:r>
                      <a:endParaRPr lang="en-US" sz="20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800" kern="100" dirty="0">
                          <a:effectLst/>
                        </a:rPr>
                        <a:t>p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sr-Cyrl-RS" sz="1800" kern="100" dirty="0">
                          <a:effectLst/>
                        </a:rPr>
                        <a:t>(</a:t>
                      </a:r>
                      <a:r>
                        <a:rPr lang="el-GR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sr-Latn-RS" sz="18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sr-Cyrl-RS" sz="1800" kern="100" dirty="0">
                          <a:effectLst/>
                        </a:rPr>
                        <a:t>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3827668627"/>
                  </a:ext>
                </a:extLst>
              </a:tr>
              <a:tr h="2045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600" b="1" kern="100" dirty="0">
                          <a:effectLst/>
                        </a:rPr>
                        <a:t>n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600" b="1" kern="100" dirty="0">
                          <a:effectLst/>
                        </a:rPr>
                        <a:t>%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600" b="1" kern="100" dirty="0">
                          <a:effectLst/>
                        </a:rPr>
                        <a:t>n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600" b="1" kern="100" dirty="0">
                          <a:effectLst/>
                        </a:rPr>
                        <a:t>%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490863"/>
                  </a:ext>
                </a:extLst>
              </a:tr>
              <a:tr h="17538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ПОЛ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05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422831071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Мушки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400" kern="100" dirty="0">
                          <a:effectLst/>
                          <a:latin typeface="+mn-lt"/>
                        </a:rPr>
                        <a:t>0,</a:t>
                      </a:r>
                      <a:r>
                        <a:rPr lang="en-GB" sz="1400" kern="100" dirty="0">
                          <a:effectLst/>
                          <a:latin typeface="+mn-lt"/>
                        </a:rPr>
                        <a:t>2</a:t>
                      </a:r>
                      <a:r>
                        <a:rPr lang="sr-Latn-RS" sz="1400" kern="100" dirty="0">
                          <a:effectLst/>
                          <a:latin typeface="+mn-lt"/>
                        </a:rPr>
                        <a:t>01</a:t>
                      </a:r>
                      <a:endParaRPr lang="en-US" sz="1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372084102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Женски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348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187981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УЗРАСТ (ГОДИНЕ)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52050000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18-34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&lt;0,001</a:t>
                      </a:r>
                      <a:endParaRPr lang="en-US" sz="1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1295406554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35-49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327878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50-64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4836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</a:rPr>
                        <a:t>65 и више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739812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МЕСТО ПРЕБИВАЛИШТА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2771601623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Градска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0,14</a:t>
                      </a:r>
                      <a:r>
                        <a:rPr lang="en-GB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142205263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Остала </a:t>
                      </a:r>
                      <a:r>
                        <a:rPr lang="sr-Cyrl-RS" sz="1200" kern="100" dirty="0">
                          <a:effectLst/>
                        </a:rPr>
                        <a:t> (рурална)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87,6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2610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БРАЧНИ СТАТУС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4281848082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У</a:t>
                      </a:r>
                      <a:r>
                        <a:rPr lang="ru-RU" sz="1200" kern="100" baseline="0" dirty="0">
                          <a:effectLst/>
                        </a:rPr>
                        <a:t> браку или </a:t>
                      </a:r>
                      <a:r>
                        <a:rPr lang="ru-RU" sz="1200" kern="100" dirty="0">
                          <a:effectLst/>
                        </a:rPr>
                        <a:t>ванбрачној заједници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90,5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sr-Cyrl-R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GB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2153501920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Никад</a:t>
                      </a:r>
                      <a:r>
                        <a:rPr lang="ru-RU" sz="1200" kern="100" baseline="0" dirty="0">
                          <a:effectLst/>
                        </a:rPr>
                        <a:t> у браку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82537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НАЈВИШИ СТЕПЕН ОБРАЗОВАЊА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2143080668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Завршена и незавршена основна школа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89,1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sr-Cyrl-R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GB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2600774442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Средња школа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13,4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86,6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91902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Више/високо образовање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90,9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36826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САМОПРОЦЕНА МАТЕРИЈАЛНОГ СТАЊА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85684495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Веома добро/добро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87,2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sr-Cyrl-RS" sz="1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028</a:t>
                      </a:r>
                      <a:endParaRPr lang="en-US" sz="1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815595526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Просечно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01660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Веома лоше/лоше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20,3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385674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ТРЕНУТНИ РАДНИ СТАТУС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>
                          <a:effectLst/>
                          <a:latin typeface="+mn-lt"/>
                        </a:rPr>
                        <a:t> </a:t>
                      </a:r>
                      <a:endParaRPr lang="en-US" sz="1200" kern="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1093663890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Запослен/самозапослен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391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en-US" sz="1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extLst>
                  <a:ext uri="{0D108BD9-81ED-4DB2-BD59-A6C34878D82A}">
                    <a16:rowId xmlns:a16="http://schemas.microsoft.com/office/drawing/2014/main" val="1552658169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Незапослен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81,0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039283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Остало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89,6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498974"/>
                  </a:ext>
                </a:extLst>
              </a:tr>
              <a:tr h="1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У пензији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endParaRPr lang="en-US" sz="1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Cyrl-RS" sz="1200" b="1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7" marR="40307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025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62E4112-B8EC-358D-70E6-6C44E8E3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1" y="53239"/>
            <a:ext cx="11438313" cy="441209"/>
          </a:xfrm>
        </p:spPr>
        <p:txBody>
          <a:bodyPr>
            <a:noAutofit/>
          </a:bodyPr>
          <a:lstStyle/>
          <a:p>
            <a:r>
              <a:rPr lang="sr-Cyrl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Преваленција употребе </a:t>
            </a:r>
            <a:r>
              <a:rPr lang="sr-Cyrl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е-цигарета</a:t>
            </a:r>
            <a:r>
              <a:rPr lang="sr-Cyrl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према социо-демографским карактеристикама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9921239" y="4800184"/>
            <a:ext cx="2033847" cy="201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dirty="0" smtClean="0">
                <a:solidFill>
                  <a:schemeClr val="tx1"/>
                </a:solidFill>
              </a:rPr>
              <a:t>Војводина</a:t>
            </a:r>
          </a:p>
          <a:p>
            <a:pPr algn="ctr"/>
            <a:r>
              <a:rPr lang="sr-Cyrl-R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10,3%</a:t>
            </a:r>
          </a:p>
          <a:p>
            <a:pPr algn="ctr"/>
            <a:r>
              <a:rPr lang="sr-Cyrl-RS" sz="1600" b="1" dirty="0" smtClean="0">
                <a:solidFill>
                  <a:schemeClr val="tx1"/>
                </a:solidFill>
              </a:rPr>
              <a:t>До 15,7% у </a:t>
            </a:r>
            <a:r>
              <a:rPr lang="sr-Cyrl-RS" sz="1400" b="1" dirty="0" smtClean="0">
                <a:solidFill>
                  <a:schemeClr val="tx1"/>
                </a:solidFill>
              </a:rPr>
              <a:t>Севернобачком округу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921237" y="2698092"/>
            <a:ext cx="2033847" cy="201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900" b="1" dirty="0" smtClean="0">
                <a:solidFill>
                  <a:schemeClr val="tx1"/>
                </a:solidFill>
              </a:rPr>
              <a:t>Јужнобачки</a:t>
            </a:r>
            <a:r>
              <a:rPr lang="sr-Cyrl-RS" sz="2000" b="1" dirty="0" smtClean="0">
                <a:solidFill>
                  <a:schemeClr val="tx1"/>
                </a:solidFill>
              </a:rPr>
              <a:t> округ</a:t>
            </a:r>
          </a:p>
          <a:p>
            <a:pPr algn="ctr"/>
            <a:r>
              <a:rPr lang="sr-Cyrl-R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11,4%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9921238" y="612624"/>
            <a:ext cx="2033847" cy="201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dirty="0" smtClean="0">
                <a:solidFill>
                  <a:schemeClr val="tx1"/>
                </a:solidFill>
              </a:rPr>
              <a:t>Нови Сад</a:t>
            </a:r>
            <a:endParaRPr lang="sr-Cyrl-RS" sz="2400" b="1" dirty="0" smtClean="0">
              <a:solidFill>
                <a:schemeClr val="tx1"/>
              </a:solidFill>
            </a:endParaRPr>
          </a:p>
          <a:p>
            <a:pPr algn="ctr"/>
            <a:r>
              <a:rPr lang="sr-Cyrl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11,8%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5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1" y="92225"/>
            <a:ext cx="10515600" cy="981535"/>
          </a:xfrm>
        </p:spPr>
        <p:txBody>
          <a:bodyPr/>
          <a:lstStyle/>
          <a:p>
            <a:r>
              <a:rPr lang="sr-Cyrl-RS" b="1" dirty="0" smtClean="0">
                <a:latin typeface="+mn-lt"/>
              </a:rPr>
              <a:t>Колико цигарета потрошите...?</a:t>
            </a:r>
            <a:endParaRPr lang="en-US" b="1" dirty="0"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464" y="1155468"/>
            <a:ext cx="4123113" cy="4031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/>
              <a:t>ПРОСЕЧНО ДНЕВНО</a:t>
            </a:r>
          </a:p>
          <a:p>
            <a:pPr algn="ctr"/>
            <a:r>
              <a:rPr lang="sr-Cyrl-RS" sz="3200" dirty="0" smtClean="0"/>
              <a:t>15,1 ЦИГАРЕТА</a:t>
            </a:r>
          </a:p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(</a:t>
            </a:r>
            <a:r>
              <a:rPr lang="en-GB" sz="2800" i="1" dirty="0" smtClean="0">
                <a:solidFill>
                  <a:srgbClr val="FF0000"/>
                </a:solidFill>
              </a:rPr>
              <a:t>min</a:t>
            </a:r>
            <a:r>
              <a:rPr lang="sr-Cyrl-RS" sz="2800" dirty="0" smtClean="0">
                <a:solidFill>
                  <a:srgbClr val="FF0000"/>
                </a:solidFill>
              </a:rPr>
              <a:t>=1; </a:t>
            </a:r>
            <a:r>
              <a:rPr lang="en-GB" sz="2800" i="1" dirty="0" smtClean="0">
                <a:solidFill>
                  <a:srgbClr val="FF0000"/>
                </a:solidFill>
              </a:rPr>
              <a:t>max</a:t>
            </a:r>
            <a:r>
              <a:rPr lang="en-GB" sz="2800" dirty="0" smtClean="0">
                <a:solidFill>
                  <a:srgbClr val="FF0000"/>
                </a:solidFill>
              </a:rPr>
              <a:t>=40)</a:t>
            </a:r>
          </a:p>
          <a:p>
            <a:pPr algn="ctr"/>
            <a:r>
              <a:rPr lang="sr-Cyrl-RS" sz="2800" dirty="0" smtClean="0">
                <a:solidFill>
                  <a:schemeClr val="bg1"/>
                </a:solidFill>
              </a:rPr>
              <a:t>током 23 године</a:t>
            </a:r>
          </a:p>
          <a:p>
            <a:pPr algn="ctr"/>
            <a:r>
              <a:rPr lang="sr-Cyrl-RS" sz="2800" dirty="0" smtClean="0">
                <a:solidFill>
                  <a:schemeClr val="tx1"/>
                </a:solidFill>
              </a:rPr>
              <a:t>~17,3 </a:t>
            </a:r>
            <a:r>
              <a:rPr lang="sr-Cyrl-RS" sz="2400" dirty="0" smtClean="0">
                <a:solidFill>
                  <a:schemeClr val="tx1"/>
                </a:solidFill>
              </a:rPr>
              <a:t>пакло-године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856615" y="1163781"/>
            <a:ext cx="4123113" cy="4031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/>
              <a:t>ПРОСЕЧНО </a:t>
            </a:r>
            <a:r>
              <a:rPr lang="sr-Cyrl-RS" sz="3200" dirty="0" smtClean="0"/>
              <a:t>НЕДЕЉНО</a:t>
            </a:r>
            <a:endParaRPr lang="sr-Cyrl-RS" sz="3200" dirty="0"/>
          </a:p>
          <a:p>
            <a:pPr algn="ctr"/>
            <a:r>
              <a:rPr lang="sr-Cyrl-RS" sz="3200" dirty="0" smtClean="0"/>
              <a:t>29,6 ЦИГАРЕТА</a:t>
            </a:r>
          </a:p>
          <a:p>
            <a:pPr algn="ctr"/>
            <a:r>
              <a:rPr lang="sr-Cyrl-RS" sz="2800" dirty="0">
                <a:solidFill>
                  <a:schemeClr val="bg1"/>
                </a:solidFill>
              </a:rPr>
              <a:t>током </a:t>
            </a:r>
            <a:r>
              <a:rPr lang="sr-Cyrl-RS" sz="2800" dirty="0" smtClean="0">
                <a:solidFill>
                  <a:schemeClr val="bg1"/>
                </a:solidFill>
              </a:rPr>
              <a:t>11 година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sr-Cyrl-RS" sz="2800" dirty="0" smtClean="0">
                <a:solidFill>
                  <a:schemeClr val="tx1"/>
                </a:solidFill>
              </a:rPr>
              <a:t>~2,3 </a:t>
            </a:r>
            <a:r>
              <a:rPr lang="sr-Cyrl-RS" sz="2400" dirty="0">
                <a:solidFill>
                  <a:schemeClr val="tx1"/>
                </a:solidFill>
              </a:rPr>
              <a:t>пакло-године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9135" y="5428211"/>
            <a:ext cx="595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M</a:t>
            </a:r>
            <a:r>
              <a:rPr lang="sr-Cyrl-RS" dirty="0" smtClean="0"/>
              <a:t>инмална цена паклице у фебруару 2024. г. је 340 динара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9135" y="5797543"/>
            <a:ext cx="5132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u="sng" dirty="0" smtClean="0"/>
              <a:t>За најмању цену цигарета:</a:t>
            </a:r>
          </a:p>
          <a:p>
            <a:r>
              <a:rPr lang="sr-Cyrl-RS" dirty="0" smtClean="0"/>
              <a:t>Годишња просечна потрошња: 93.075 динара</a:t>
            </a:r>
          </a:p>
          <a:p>
            <a:r>
              <a:rPr lang="sr-Cyrl-RS" dirty="0" smtClean="0"/>
              <a:t>Годишња максимална потрошња: 248.200 динара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9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+mn-lt"/>
              </a:rPr>
              <a:t>Колико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често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сте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изложени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дуванском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диму</a:t>
            </a:r>
            <a:r>
              <a:rPr lang="en-US" sz="4000" dirty="0">
                <a:latin typeface="+mn-lt"/>
              </a:rPr>
              <a:t> у </a:t>
            </a:r>
            <a:r>
              <a:rPr lang="en-US" sz="4000" dirty="0" err="1">
                <a:latin typeface="+mn-lt"/>
              </a:rPr>
              <a:t>затвореном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простору</a:t>
            </a:r>
            <a:r>
              <a:rPr lang="sr-Cyrl-RS" sz="4000" dirty="0" smtClean="0">
                <a:latin typeface="+mn-lt"/>
              </a:rPr>
              <a:t>?</a:t>
            </a:r>
            <a:endParaRPr lang="en-US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5838" y="2070252"/>
            <a:ext cx="102662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800" dirty="0" smtClean="0">
                <a:solidFill>
                  <a:srgbClr val="0070C0"/>
                </a:solidFill>
              </a:rPr>
              <a:t>Учесталост изложености дув. диму	</a:t>
            </a:r>
            <a:r>
              <a:rPr lang="sr-Cyrl-RS" sz="2800" dirty="0"/>
              <a:t>	</a:t>
            </a:r>
            <a:r>
              <a:rPr lang="en-GB" sz="2800" dirty="0" smtClean="0"/>
              <a:t>  </a:t>
            </a:r>
            <a:r>
              <a:rPr lang="en-GB" sz="2800" b="1" i="1" dirty="0" smtClean="0"/>
              <a:t>n	 %</a:t>
            </a:r>
            <a:r>
              <a:rPr lang="en-US" sz="2800" dirty="0"/>
              <a:t>	</a:t>
            </a:r>
            <a:endParaRPr lang="sr-Cyrl-RS" sz="2800" dirty="0" smtClean="0"/>
          </a:p>
          <a:p>
            <a:r>
              <a:rPr lang="sr-Cyrl-RS" sz="2800" dirty="0" smtClean="0"/>
              <a:t>С</a:t>
            </a:r>
            <a:r>
              <a:rPr lang="en-US" sz="2800" dirty="0" err="1" smtClean="0"/>
              <a:t>ваки</a:t>
            </a:r>
            <a:r>
              <a:rPr lang="en-US" sz="2800" dirty="0" smtClean="0"/>
              <a:t> </a:t>
            </a:r>
            <a:r>
              <a:rPr lang="en-US" sz="2800" dirty="0" err="1"/>
              <a:t>дан</a:t>
            </a:r>
            <a:r>
              <a:rPr lang="en-US" sz="2800" dirty="0"/>
              <a:t>, </a:t>
            </a:r>
            <a:r>
              <a:rPr lang="en-US" sz="2800" dirty="0" err="1"/>
              <a:t>један</a:t>
            </a:r>
            <a:r>
              <a:rPr lang="en-US" sz="2800" dirty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више</a:t>
            </a:r>
            <a:r>
              <a:rPr lang="en-US" sz="2800" dirty="0"/>
              <a:t> </a:t>
            </a:r>
            <a:r>
              <a:rPr lang="en-US" sz="2800" dirty="0" err="1"/>
              <a:t>сати</a:t>
            </a:r>
            <a:r>
              <a:rPr lang="en-US" sz="2800" dirty="0"/>
              <a:t> </a:t>
            </a:r>
            <a:r>
              <a:rPr lang="en-US" sz="2800" dirty="0" err="1"/>
              <a:t>дневно</a:t>
            </a:r>
            <a:r>
              <a:rPr lang="en-US" sz="2800" dirty="0"/>
              <a:t>	174	</a:t>
            </a:r>
            <a:r>
              <a:rPr lang="en-US" sz="2800" b="1" dirty="0" smtClean="0">
                <a:solidFill>
                  <a:srgbClr val="FF0000"/>
                </a:solidFill>
              </a:rPr>
              <a:t>23,9</a:t>
            </a:r>
            <a:endParaRPr lang="sr-Cyrl-RS" sz="2800" b="1" dirty="0" smtClean="0">
              <a:solidFill>
                <a:srgbClr val="FF0000"/>
              </a:solidFill>
            </a:endParaRPr>
          </a:p>
          <a:p>
            <a:r>
              <a:rPr lang="sr-Cyrl-RS" sz="2800" dirty="0" err="1"/>
              <a:t>С</a:t>
            </a:r>
            <a:r>
              <a:rPr lang="en-US" sz="2800" dirty="0" err="1" smtClean="0"/>
              <a:t>ваки</a:t>
            </a:r>
            <a:r>
              <a:rPr lang="en-US" sz="2800" dirty="0" smtClean="0"/>
              <a:t> </a:t>
            </a:r>
            <a:r>
              <a:rPr lang="en-US" sz="2800" dirty="0" err="1"/>
              <a:t>дан</a:t>
            </a:r>
            <a:r>
              <a:rPr lang="en-US" sz="2800" dirty="0"/>
              <a:t>, </a:t>
            </a:r>
            <a:r>
              <a:rPr lang="en-US" sz="2800" dirty="0" err="1"/>
              <a:t>мање</a:t>
            </a:r>
            <a:r>
              <a:rPr lang="en-US" sz="2800" dirty="0"/>
              <a:t> </a:t>
            </a:r>
            <a:r>
              <a:rPr lang="en-US" sz="2800" dirty="0" err="1"/>
              <a:t>од</a:t>
            </a:r>
            <a:r>
              <a:rPr lang="en-US" sz="2800" dirty="0"/>
              <a:t> </a:t>
            </a:r>
            <a:r>
              <a:rPr lang="en-US" sz="2800" dirty="0" err="1"/>
              <a:t>једног</a:t>
            </a:r>
            <a:r>
              <a:rPr lang="en-US" sz="2800" dirty="0"/>
              <a:t> </a:t>
            </a:r>
            <a:r>
              <a:rPr lang="en-US" sz="2800" dirty="0" err="1"/>
              <a:t>сата</a:t>
            </a:r>
            <a:r>
              <a:rPr lang="en-US" sz="2800" dirty="0"/>
              <a:t> </a:t>
            </a:r>
            <a:r>
              <a:rPr lang="en-US" sz="2800" dirty="0" err="1"/>
              <a:t>дневно</a:t>
            </a:r>
            <a:r>
              <a:rPr lang="en-US" sz="2800" dirty="0"/>
              <a:t>	56	</a:t>
            </a:r>
            <a:r>
              <a:rPr lang="en-US" sz="2800" dirty="0" smtClean="0">
                <a:solidFill>
                  <a:srgbClr val="FF0000"/>
                </a:solidFill>
              </a:rPr>
              <a:t>7,7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sr-Cyrl-RS" sz="2800" dirty="0" smtClean="0"/>
              <a:t>Н</a:t>
            </a:r>
            <a:r>
              <a:rPr lang="en-US" sz="2800" dirty="0" err="1" smtClean="0"/>
              <a:t>ајмање</a:t>
            </a:r>
            <a:r>
              <a:rPr lang="en-US" sz="2800" dirty="0" smtClean="0"/>
              <a:t> </a:t>
            </a:r>
            <a:r>
              <a:rPr lang="en-US" sz="2800" dirty="0" err="1"/>
              <a:t>једном</a:t>
            </a:r>
            <a:r>
              <a:rPr lang="en-US" sz="2800" dirty="0"/>
              <a:t> </a:t>
            </a:r>
            <a:r>
              <a:rPr lang="en-US" sz="2800" dirty="0" err="1"/>
              <a:t>недељно</a:t>
            </a:r>
            <a:r>
              <a:rPr lang="en-US" sz="2800" dirty="0"/>
              <a:t>	</a:t>
            </a:r>
            <a:r>
              <a:rPr lang="sr-Cyrl-RS" sz="2800" dirty="0" smtClean="0"/>
              <a:t>		</a:t>
            </a:r>
            <a:r>
              <a:rPr lang="en-US" sz="2800" dirty="0" smtClean="0"/>
              <a:t>90</a:t>
            </a:r>
            <a:r>
              <a:rPr lang="en-US" sz="2800" dirty="0"/>
              <a:t>	</a:t>
            </a:r>
            <a:r>
              <a:rPr lang="en-US" sz="2800" dirty="0" smtClean="0"/>
              <a:t>12,4</a:t>
            </a:r>
            <a:endParaRPr lang="en-US" sz="2800" dirty="0"/>
          </a:p>
          <a:p>
            <a:r>
              <a:rPr lang="sr-Cyrl-RS" sz="2800" dirty="0" smtClean="0"/>
              <a:t>Р</a:t>
            </a:r>
            <a:r>
              <a:rPr lang="en-US" sz="2800" dirty="0" err="1" smtClean="0"/>
              <a:t>еђе</a:t>
            </a:r>
            <a:r>
              <a:rPr lang="en-US" sz="2800" dirty="0" smtClean="0"/>
              <a:t> </a:t>
            </a:r>
            <a:r>
              <a:rPr lang="en-US" sz="2800" dirty="0" err="1"/>
              <a:t>од</a:t>
            </a:r>
            <a:r>
              <a:rPr lang="en-US" sz="2800" dirty="0"/>
              <a:t> </a:t>
            </a:r>
            <a:r>
              <a:rPr lang="en-US" sz="2800" dirty="0" err="1"/>
              <a:t>једном</a:t>
            </a:r>
            <a:r>
              <a:rPr lang="en-US" sz="2800" dirty="0"/>
              <a:t> </a:t>
            </a:r>
            <a:r>
              <a:rPr lang="en-US" sz="2800" dirty="0" err="1"/>
              <a:t>недељно</a:t>
            </a:r>
            <a:r>
              <a:rPr lang="en-US" sz="2800" dirty="0"/>
              <a:t>	</a:t>
            </a:r>
            <a:r>
              <a:rPr lang="sr-Cyrl-RS" sz="2800" dirty="0" smtClean="0"/>
              <a:t>		</a:t>
            </a:r>
            <a:r>
              <a:rPr lang="en-US" sz="2800" dirty="0" smtClean="0"/>
              <a:t>116</a:t>
            </a:r>
            <a:r>
              <a:rPr lang="en-US" sz="2800" dirty="0"/>
              <a:t>	</a:t>
            </a:r>
            <a:r>
              <a:rPr lang="en-US" sz="2800" dirty="0" smtClean="0"/>
              <a:t>15,9</a:t>
            </a:r>
            <a:endParaRPr lang="en-US" sz="2800" dirty="0"/>
          </a:p>
          <a:p>
            <a:r>
              <a:rPr lang="sr-Cyrl-RS" sz="2800" dirty="0" err="1"/>
              <a:t>Н</a:t>
            </a:r>
            <a:r>
              <a:rPr lang="en-US" sz="2800" dirty="0" err="1" smtClean="0"/>
              <a:t>икада</a:t>
            </a:r>
            <a:r>
              <a:rPr lang="en-US" sz="2800" dirty="0" smtClean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скоро</a:t>
            </a:r>
            <a:r>
              <a:rPr lang="en-US" sz="2800" dirty="0"/>
              <a:t> </a:t>
            </a:r>
            <a:r>
              <a:rPr lang="en-US" sz="2800" dirty="0" err="1"/>
              <a:t>никада</a:t>
            </a:r>
            <a:r>
              <a:rPr lang="en-US" sz="2800" dirty="0"/>
              <a:t>	</a:t>
            </a:r>
            <a:r>
              <a:rPr lang="sr-Cyrl-RS" sz="2800" dirty="0" smtClean="0"/>
              <a:t>		</a:t>
            </a:r>
            <a:r>
              <a:rPr lang="en-US" sz="2800" dirty="0" smtClean="0"/>
              <a:t>292</a:t>
            </a:r>
            <a:r>
              <a:rPr lang="en-US" sz="2800" dirty="0"/>
              <a:t>	</a:t>
            </a:r>
            <a:r>
              <a:rPr lang="en-US" sz="2800" dirty="0" smtClean="0"/>
              <a:t>40,1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sr-Cyrl-RS" sz="2800" dirty="0" smtClean="0"/>
              <a:t>Укупно</a:t>
            </a:r>
            <a:r>
              <a:rPr lang="en-US" sz="2800" dirty="0"/>
              <a:t>	</a:t>
            </a:r>
            <a:r>
              <a:rPr lang="sr-Cyrl-RS" sz="2800" dirty="0" smtClean="0"/>
              <a:t>				</a:t>
            </a:r>
            <a:r>
              <a:rPr lang="en-US" sz="2800" dirty="0" smtClean="0"/>
              <a:t>728</a:t>
            </a:r>
            <a:r>
              <a:rPr lang="en-US" sz="2800" dirty="0"/>
              <a:t>	</a:t>
            </a:r>
            <a:r>
              <a:rPr lang="en-US" sz="2800" dirty="0" smtClean="0"/>
              <a:t>100,0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21819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81549"/>
            <a:ext cx="10515600" cy="1753986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 smtClean="0"/>
              <a:t>Хвала Вам на пажњи!</a:t>
            </a:r>
            <a:r>
              <a:rPr lang="sr-Cyrl-RS" b="1" dirty="0"/>
              <a:t/>
            </a:r>
            <a:br>
              <a:rPr lang="sr-Cyrl-RS" b="1" dirty="0"/>
            </a:br>
            <a:r>
              <a:rPr lang="sr-Cyrl-RS" b="1" dirty="0" smtClean="0"/>
              <a:t/>
            </a:r>
            <a:br>
              <a:rPr lang="sr-Cyrl-RS" b="1" dirty="0" smtClean="0"/>
            </a:br>
            <a:r>
              <a:rPr lang="en-GB" sz="3200" b="1" dirty="0"/>
              <a:t>s</a:t>
            </a:r>
            <a:r>
              <a:rPr lang="en-GB" sz="3200" b="1" dirty="0" smtClean="0"/>
              <a:t>nezana.ukropina@izjzv.org.rs</a:t>
            </a:r>
            <a:endParaRPr lang="en-US" sz="7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82" y="0"/>
            <a:ext cx="6591069" cy="37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Који су едукативни циљеви </a:t>
            </a:r>
            <a:r>
              <a:rPr lang="sr-Cyrl-RS" dirty="0" smtClean="0">
                <a:latin typeface="+mn-lt"/>
              </a:rPr>
              <a:t>курса</a:t>
            </a:r>
            <a:r>
              <a:rPr lang="ru-RU" dirty="0" smtClean="0">
                <a:latin typeface="+mn-lt"/>
              </a:rPr>
              <a:t>?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1. Информисање о најновијим подацима о преваленцији пушења и употребе дуванских производа код одраслог становништва и младих на подручју Града Новог Сада и АП Војводине</a:t>
            </a:r>
          </a:p>
          <a:p>
            <a:r>
              <a:rPr lang="ru-RU" dirty="0"/>
              <a:t>2. Информисање о раду Саветовалишта за младе и Саветовалишта за одвикавање од пушења Дома здравља „Нови Сад”</a:t>
            </a:r>
          </a:p>
          <a:p>
            <a:r>
              <a:rPr lang="ru-RU" dirty="0"/>
              <a:t>3. Унапређење знања и вештина употребе здравствено-васпитних средстава и метода у е-издању Института за јавно здравље Војводине и Дома здравља </a:t>
            </a:r>
            <a:r>
              <a:rPr lang="sr-Latn-RS" dirty="0" smtClean="0"/>
              <a:t>„</a:t>
            </a:r>
            <a:r>
              <a:rPr lang="ru-RU" dirty="0" smtClean="0"/>
              <a:t>Нови </a:t>
            </a:r>
            <a:r>
              <a:rPr lang="ru-RU" dirty="0"/>
              <a:t>Сад”</a:t>
            </a:r>
          </a:p>
          <a:p>
            <a:r>
              <a:rPr lang="ru-RU" dirty="0"/>
              <a:t>4. Унапређење вештина групног, радионичког, рада на тему превенције пушења са младом популацијом</a:t>
            </a:r>
          </a:p>
          <a:p>
            <a:r>
              <a:rPr lang="ru-RU" dirty="0"/>
              <a:t>5.  Стицање увида у вештину рада у малој групи са зависницима од дуванских производа по методу </a:t>
            </a:r>
            <a:r>
              <a:rPr lang="en-US" i="1" dirty="0" smtClean="0"/>
              <a:t>McFarland</a:t>
            </a:r>
            <a:r>
              <a:rPr lang="sr-Cyrl-RS" i="1" dirty="0" smtClean="0"/>
              <a:t>-</a:t>
            </a:r>
            <a:r>
              <a:rPr lang="en-US" dirty="0" smtClean="0"/>
              <a:t>a </a:t>
            </a:r>
            <a:r>
              <a:rPr lang="sr-Cyrl-RS" dirty="0"/>
              <a:t>и</a:t>
            </a:r>
            <a:r>
              <a:rPr lang="en-US" dirty="0" smtClean="0"/>
              <a:t> </a:t>
            </a:r>
            <a:r>
              <a:rPr lang="en-US" i="1" dirty="0" err="1" smtClean="0"/>
              <a:t>Folkenberg</a:t>
            </a:r>
            <a:r>
              <a:rPr lang="sr-Cyrl-RS" i="1" dirty="0" smtClean="0"/>
              <a:t>-</a:t>
            </a:r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78" y="162849"/>
            <a:ext cx="3058622" cy="698904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+mn-lt"/>
              </a:rPr>
              <a:t>Програм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78" y="1148233"/>
            <a:ext cx="11609801" cy="5777499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“Преваленција пушења код одраслог становништва у Новом Саду (Истраживање бихевиоралних фактора ризика за хроничне незаразне болести у АП Војводини).”                    </a:t>
            </a:r>
            <a:r>
              <a:rPr lang="en-GB" dirty="0" smtClean="0">
                <a:solidFill>
                  <a:srgbClr val="FF0000"/>
                </a:solidFill>
              </a:rPr>
              <a:t>                                                                                                        </a:t>
            </a:r>
            <a:r>
              <a:rPr lang="ru-RU" dirty="0" smtClean="0"/>
              <a:t>Др </a:t>
            </a:r>
            <a:r>
              <a:rPr lang="ru-RU" dirty="0"/>
              <a:t>сц. мед. </a:t>
            </a:r>
            <a:r>
              <a:rPr lang="ru-RU" b="1" dirty="0"/>
              <a:t>Снежана Укропина</a:t>
            </a:r>
            <a:r>
              <a:rPr lang="ru-RU" dirty="0"/>
              <a:t>, спец. социјалне медицине</a:t>
            </a:r>
          </a:p>
          <a:p>
            <a:r>
              <a:rPr lang="ru-RU" dirty="0">
                <a:solidFill>
                  <a:srgbClr val="FF0000"/>
                </a:solidFill>
              </a:rPr>
              <a:t>“Преваленција пушења код младих у Новом Саду.”                                                                            </a:t>
            </a:r>
            <a:r>
              <a:rPr lang="ru-RU" dirty="0"/>
              <a:t>Проф. др </a:t>
            </a:r>
            <a:r>
              <a:rPr lang="ru-RU" b="1" dirty="0"/>
              <a:t>Душан Чанковић</a:t>
            </a:r>
            <a:r>
              <a:rPr lang="ru-RU" dirty="0"/>
              <a:t>, спец. социјалне медицине</a:t>
            </a:r>
          </a:p>
          <a:p>
            <a:r>
              <a:rPr lang="ru-RU" dirty="0">
                <a:solidFill>
                  <a:srgbClr val="FF0000"/>
                </a:solidFill>
              </a:rPr>
              <a:t>“Рад Саветовалишта за одвикавање од пушења Дома здравља Нови Сад.”                             </a:t>
            </a:r>
            <a:r>
              <a:rPr lang="ru-RU" b="1" dirty="0"/>
              <a:t>Весна Имброњев</a:t>
            </a:r>
            <a:r>
              <a:rPr lang="ru-RU" dirty="0"/>
              <a:t>, специјалиста струковна медицинска сестра - мастер, област јавно здравље</a:t>
            </a:r>
          </a:p>
          <a:p>
            <a:r>
              <a:rPr lang="ru-RU" dirty="0">
                <a:solidFill>
                  <a:srgbClr val="FF0000"/>
                </a:solidFill>
              </a:rPr>
              <a:t>“Рад Саветовалишта за младе Дома здравља Нови Сад у области превенције пушења и употребе других дуванских производа.”                                                                                                        </a:t>
            </a:r>
            <a:r>
              <a:rPr lang="ru-RU" dirty="0"/>
              <a:t>Мр сц. мед. др </a:t>
            </a:r>
            <a:r>
              <a:rPr lang="ru-RU" b="1" dirty="0"/>
              <a:t>Драгана Зарић</a:t>
            </a:r>
            <a:r>
              <a:rPr lang="ru-RU" dirty="0"/>
              <a:t>, спец. социјалне медицине</a:t>
            </a:r>
          </a:p>
          <a:p>
            <a:r>
              <a:rPr lang="ru-RU" dirty="0">
                <a:solidFill>
                  <a:srgbClr val="FF0000"/>
                </a:solidFill>
              </a:rPr>
              <a:t>„Успостављање сарадње са школама и организација </a:t>
            </a:r>
            <a:r>
              <a:rPr lang="ru-RU" dirty="0" smtClean="0">
                <a:solidFill>
                  <a:srgbClr val="FF0000"/>
                </a:solidFill>
              </a:rPr>
              <a:t>здравствено-васпитног </a:t>
            </a:r>
            <a:r>
              <a:rPr lang="ru-RU" dirty="0">
                <a:solidFill>
                  <a:srgbClr val="FF0000"/>
                </a:solidFill>
              </a:rPr>
              <a:t>рада.“                       </a:t>
            </a:r>
            <a:r>
              <a:rPr lang="en-GB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</a:t>
            </a:r>
            <a:r>
              <a:rPr lang="ru-RU" b="1" dirty="0" smtClean="0"/>
              <a:t>Јована </a:t>
            </a:r>
            <a:r>
              <a:rPr lang="ru-RU" b="1" dirty="0"/>
              <a:t>Билак</a:t>
            </a:r>
            <a:r>
              <a:rPr lang="ru-RU" dirty="0"/>
              <a:t>, педагог</a:t>
            </a:r>
          </a:p>
          <a:p>
            <a:r>
              <a:rPr lang="ru-RU" dirty="0">
                <a:solidFill>
                  <a:srgbClr val="FF0000"/>
                </a:solidFill>
              </a:rPr>
              <a:t>„Превенција злоупотребе димних и бездимних производа – рад са младима.“                                     </a:t>
            </a:r>
            <a:r>
              <a:rPr lang="ru-RU" b="1" dirty="0"/>
              <a:t>Маријана Загорчић</a:t>
            </a:r>
            <a:r>
              <a:rPr lang="ru-RU" dirty="0"/>
              <a:t>, специјалиста струковна медицинска сестра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57" y="74814"/>
            <a:ext cx="10515600" cy="967751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+mn-lt"/>
              </a:rPr>
              <a:t>Повод</a:t>
            </a:r>
            <a:r>
              <a:rPr lang="sr-Cyrl-RS" b="1" dirty="0" smtClean="0">
                <a:latin typeface="+mn-lt"/>
              </a:rPr>
              <a:t>: 31. мај, </a:t>
            </a:r>
            <a:r>
              <a:rPr lang="sr-Cyrl-RS" b="1" dirty="0" smtClean="0">
                <a:solidFill>
                  <a:srgbClr val="FF0000"/>
                </a:solidFill>
                <a:latin typeface="+mn-lt"/>
              </a:rPr>
              <a:t>Светски дан без дувана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57" y="924769"/>
            <a:ext cx="10515600" cy="1574280"/>
          </a:xfrm>
        </p:spPr>
        <p:txBody>
          <a:bodyPr/>
          <a:lstStyle/>
          <a:p>
            <a:r>
              <a:rPr lang="sr-Cyrl-RS" dirty="0" smtClean="0"/>
              <a:t>Слоган и тема: „</a:t>
            </a:r>
            <a:r>
              <a:rPr lang="ru-RU" b="1" dirty="0" smtClean="0">
                <a:solidFill>
                  <a:srgbClr val="FF0000"/>
                </a:solidFill>
              </a:rPr>
              <a:t>Заштита </a:t>
            </a:r>
            <a:r>
              <a:rPr lang="ru-RU" b="1" dirty="0">
                <a:solidFill>
                  <a:srgbClr val="FF0000"/>
                </a:solidFill>
              </a:rPr>
              <a:t>деце од утицаја дуванске </a:t>
            </a:r>
            <a:r>
              <a:rPr lang="ru-RU" b="1" dirty="0" smtClean="0">
                <a:solidFill>
                  <a:srgbClr val="FF0000"/>
                </a:solidFill>
              </a:rPr>
              <a:t>индустрије</a:t>
            </a:r>
            <a:r>
              <a:rPr lang="en-GB" b="1" dirty="0" smtClean="0">
                <a:solidFill>
                  <a:srgbClr val="FF0000"/>
                </a:solidFill>
              </a:rPr>
              <a:t>.</a:t>
            </a:r>
            <a:r>
              <a:rPr lang="en-GB" dirty="0" smtClean="0"/>
              <a:t>”</a:t>
            </a:r>
          </a:p>
          <a:p>
            <a:r>
              <a:rPr lang="ru-RU" dirty="0"/>
              <a:t>Ова тема је усмерена на заговарање да се заустави дуванска индустрија у циљању на младе штетним дуванским производима.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" y="2669277"/>
            <a:ext cx="3900698" cy="3900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2" y="2669277"/>
            <a:ext cx="3900698" cy="39006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48656" y="2669277"/>
            <a:ext cx="3900698" cy="3900698"/>
            <a:chOff x="4148656" y="2669277"/>
            <a:chExt cx="3900698" cy="39006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656" y="2669277"/>
              <a:ext cx="3900698" cy="39006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109852" y="4312053"/>
              <a:ext cx="352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 </a:t>
              </a:r>
              <a:r>
                <a:rPr lang="en-GB" sz="2800" b="1" dirty="0" smtClean="0">
                  <a:solidFill>
                    <a:schemeClr val="bg1"/>
                  </a:solidFill>
                </a:rPr>
                <a:t>-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25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81549" cy="4081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42" y="-2"/>
            <a:ext cx="4081551" cy="4081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92" y="-1"/>
            <a:ext cx="4081550" cy="40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3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106"/>
            <a:ext cx="3462867" cy="3462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34" y="3409106"/>
            <a:ext cx="3462866" cy="3462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319" y="-19894"/>
            <a:ext cx="3435516" cy="3435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00" y="0"/>
            <a:ext cx="3415622" cy="3415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46" y="-8467"/>
            <a:ext cx="3401353" cy="3401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691" y="3401353"/>
            <a:ext cx="3470619" cy="347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4244623" cy="238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22" y="4467054"/>
            <a:ext cx="4250569" cy="2390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33" y="0"/>
            <a:ext cx="4219933" cy="2373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9933" cy="2373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83" y="0"/>
            <a:ext cx="4252100" cy="2391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90" y="4467055"/>
            <a:ext cx="4250570" cy="239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29823"/>
            <a:ext cx="10515600" cy="798657"/>
          </a:xfrm>
        </p:spPr>
        <p:txBody>
          <a:bodyPr/>
          <a:lstStyle/>
          <a:p>
            <a:r>
              <a:rPr lang="sr-Cyrl-RS" dirty="0">
                <a:latin typeface="+mn-lt"/>
              </a:rPr>
              <a:t>Увод – глобални подаци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035915"/>
            <a:ext cx="11931650" cy="56442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Пушење је истовремено повезан</a:t>
            </a:r>
            <a:r>
              <a:rPr lang="sr-Latn-RS" sz="3200" dirty="0"/>
              <a:t>o</a:t>
            </a:r>
            <a:r>
              <a:rPr lang="ru-RU" sz="3200" dirty="0"/>
              <a:t> </a:t>
            </a:r>
            <a:r>
              <a:rPr lang="ru-RU" sz="3200" b="1" dirty="0"/>
              <a:t>са 4 најчешће групе хроничних незаразних болести </a:t>
            </a:r>
            <a:r>
              <a:rPr lang="ru-RU" sz="3200" dirty="0"/>
              <a:t>– </a:t>
            </a:r>
            <a:r>
              <a:rPr lang="ru-RU" sz="3200" dirty="0">
                <a:solidFill>
                  <a:srgbClr val="FF0000"/>
                </a:solidFill>
              </a:rPr>
              <a:t>кардиоваскуларним</a:t>
            </a:r>
            <a:r>
              <a:rPr lang="ru-RU" sz="3200" dirty="0"/>
              <a:t> и </a:t>
            </a:r>
            <a:r>
              <a:rPr lang="ru-RU" sz="3200" dirty="0">
                <a:solidFill>
                  <a:srgbClr val="FF0000"/>
                </a:solidFill>
              </a:rPr>
              <a:t>цереброваскуларним</a:t>
            </a:r>
            <a:r>
              <a:rPr lang="ru-RU" sz="3200" dirty="0"/>
              <a:t> болестима, </a:t>
            </a:r>
            <a:r>
              <a:rPr lang="ru-RU" sz="3200" dirty="0">
                <a:solidFill>
                  <a:srgbClr val="FF0000"/>
                </a:solidFill>
              </a:rPr>
              <a:t>малигним болестима </a:t>
            </a:r>
            <a:r>
              <a:rPr lang="ru-RU" sz="3200" dirty="0"/>
              <a:t>- рак (плућа, усана, усне шупљине и ждрела, гркљана, једњака, желуца, дебелог црева, јетре, гуштераче, бубрега, мокраћне бешике, мокраћних путева, грлића материце, крви - акутна мијелоидна леукемија...), </a:t>
            </a:r>
            <a:r>
              <a:rPr lang="ru-RU" sz="3200" dirty="0">
                <a:solidFill>
                  <a:srgbClr val="FF0000"/>
                </a:solidFill>
              </a:rPr>
              <a:t>хроничним опструктивним болестима плућа</a:t>
            </a:r>
            <a:r>
              <a:rPr lang="ru-RU" sz="3200" dirty="0"/>
              <a:t> (астма, хронични бронхитис и емфизем) и </a:t>
            </a:r>
            <a:r>
              <a:rPr lang="ru-RU" sz="3200" dirty="0">
                <a:solidFill>
                  <a:srgbClr val="FF0000"/>
                </a:solidFill>
              </a:rPr>
              <a:t>дијабетесом</a:t>
            </a:r>
            <a:r>
              <a:rPr lang="ru-RU" sz="3200" dirty="0" smtClean="0"/>
              <a:t>.</a:t>
            </a:r>
            <a:endParaRPr lang="sr-Latn-RS" sz="32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3200" dirty="0" smtClean="0"/>
              <a:t>Значајан је утицај пушења </a:t>
            </a:r>
            <a:r>
              <a:rPr lang="sr-Cyrl-RS" sz="3200" b="1" dirty="0" smtClean="0"/>
              <a:t>на репродуктивно здравље</a:t>
            </a:r>
            <a:r>
              <a:rPr lang="sr-Cyrl-RS" sz="3200" dirty="0"/>
              <a:t>.</a:t>
            </a:r>
            <a:endParaRPr lang="ru-RU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Дуван убија до половине својих корисника који не одустану.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Дугогодишње пушење смањује дужину живота за око 10 година.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Дуван убије више од 8 милиона људи сваке године, укључујући око 1,3 милиона непушача који су изложени пасивном пушењу.</a:t>
            </a:r>
          </a:p>
        </p:txBody>
      </p:sp>
    </p:spTree>
    <p:extLst>
      <p:ext uri="{BB962C8B-B14F-4D97-AF65-F5344CB8AC3E}">
        <p14:creationId xmlns:p14="http://schemas.microsoft.com/office/powerpoint/2010/main" val="13896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18255"/>
            <a:ext cx="11231880" cy="1325563"/>
          </a:xfrm>
        </p:spPr>
        <p:txBody>
          <a:bodyPr/>
          <a:lstStyle/>
          <a:p>
            <a:r>
              <a:rPr lang="sr-Cyrl-RS" dirty="0">
                <a:latin typeface="+mn-lt"/>
              </a:rPr>
              <a:t>Увод – нови дувански производи; изложеност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20" y="1343818"/>
            <a:ext cx="11118850" cy="4835525"/>
          </a:xfrm>
        </p:spPr>
        <p:txBody>
          <a:bodyPr>
            <a:normAutofit lnSpcReduction="10000"/>
          </a:bodyPr>
          <a:lstStyle/>
          <a:p>
            <a:r>
              <a:rPr lang="sr-Cyrl-RS" sz="3200" dirty="0"/>
              <a:t>Последњих година дошло је </a:t>
            </a:r>
            <a:r>
              <a:rPr lang="en-US" sz="3200" dirty="0" err="1"/>
              <a:t>до</a:t>
            </a:r>
            <a:r>
              <a:rPr lang="en-US" sz="3200" dirty="0"/>
              <a:t> </a:t>
            </a:r>
            <a:r>
              <a:rPr lang="en-US" sz="3200" dirty="0" err="1"/>
              <a:t>смањења</a:t>
            </a:r>
            <a:r>
              <a:rPr lang="en-US" sz="3200" dirty="0"/>
              <a:t> </a:t>
            </a:r>
            <a:r>
              <a:rPr lang="en-US" sz="3200" dirty="0" err="1"/>
              <a:t>учесталости</a:t>
            </a:r>
            <a:r>
              <a:rPr lang="en-US" sz="3200" dirty="0"/>
              <a:t> </a:t>
            </a:r>
            <a:r>
              <a:rPr lang="en-US" sz="3200" dirty="0" err="1"/>
              <a:t>пушења</a:t>
            </a:r>
            <a:r>
              <a:rPr lang="en-US" sz="3200" dirty="0"/>
              <a:t> у </a:t>
            </a:r>
            <a:r>
              <a:rPr lang="en-US" sz="3200" dirty="0" err="1"/>
              <a:t>многим</a:t>
            </a:r>
            <a:r>
              <a:rPr lang="en-US" sz="3200" dirty="0"/>
              <a:t> </a:t>
            </a:r>
            <a:r>
              <a:rPr lang="en-US" sz="3200" dirty="0" err="1"/>
              <a:t>земљама</a:t>
            </a:r>
            <a:r>
              <a:rPr lang="en-US" sz="3200" dirty="0"/>
              <a:t> </a:t>
            </a:r>
            <a:r>
              <a:rPr lang="sr-Cyrl-RS" sz="3200" dirty="0"/>
              <a:t>света</a:t>
            </a:r>
            <a:r>
              <a:rPr lang="en-US" sz="3200" dirty="0"/>
              <a:t>, </a:t>
            </a:r>
            <a:r>
              <a:rPr lang="en-US" sz="3200" dirty="0" err="1"/>
              <a:t>али</a:t>
            </a:r>
            <a:r>
              <a:rPr lang="sr-Cyrl-RS" sz="3200" dirty="0"/>
              <a:t> и до </a:t>
            </a:r>
            <a:r>
              <a:rPr lang="sr-Cyrl-RS" sz="3200" dirty="0">
                <a:solidFill>
                  <a:srgbClr val="FF0000"/>
                </a:solidFill>
              </a:rPr>
              <a:t>пораста употребе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наргила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електронских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цигарета</a:t>
            </a:r>
            <a:r>
              <a:rPr lang="en-US" sz="3200" dirty="0">
                <a:solidFill>
                  <a:srgbClr val="FF0000"/>
                </a:solidFill>
              </a:rPr>
              <a:t> и </a:t>
            </a:r>
            <a:r>
              <a:rPr lang="en-US" sz="3200" dirty="0" err="1">
                <a:solidFill>
                  <a:srgbClr val="FF0000"/>
                </a:solidFill>
              </a:rPr>
              <a:t>загреваних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дуванских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производа</a:t>
            </a:r>
            <a:r>
              <a:rPr lang="sr-Cyrl-RS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/>
              <a:t>Пасивно</a:t>
            </a:r>
            <a:r>
              <a:rPr lang="en-US" sz="3200" dirty="0"/>
              <a:t> </a:t>
            </a:r>
            <a:r>
              <a:rPr lang="en-US" sz="3200" dirty="0" err="1"/>
              <a:t>пушење</a:t>
            </a:r>
            <a:r>
              <a:rPr lang="en-US" sz="3200" dirty="0"/>
              <a:t> </a:t>
            </a:r>
            <a:r>
              <a:rPr lang="en-US" sz="3200" dirty="0" err="1"/>
              <a:t>подразумева</a:t>
            </a:r>
            <a:r>
              <a:rPr lang="en-US" sz="3200" dirty="0"/>
              <a:t> </a:t>
            </a:r>
            <a:r>
              <a:rPr lang="en-US" sz="3200" dirty="0" err="1"/>
              <a:t>невољно</a:t>
            </a:r>
            <a:r>
              <a:rPr lang="en-US" sz="3200" dirty="0"/>
              <a:t> </a:t>
            </a:r>
            <a:r>
              <a:rPr lang="en-US" sz="3200" dirty="0" err="1"/>
              <a:t>излагање</a:t>
            </a:r>
            <a:r>
              <a:rPr lang="en-US" sz="3200" dirty="0"/>
              <a:t> </a:t>
            </a:r>
            <a:r>
              <a:rPr lang="en-US" sz="3200" dirty="0" err="1"/>
              <a:t>непушача</a:t>
            </a:r>
            <a:r>
              <a:rPr lang="en-US" sz="3200" dirty="0"/>
              <a:t> </a:t>
            </a:r>
            <a:r>
              <a:rPr lang="en-US" sz="3200" dirty="0" err="1"/>
              <a:t>дуванском</a:t>
            </a:r>
            <a:r>
              <a:rPr lang="en-US" sz="3200" dirty="0"/>
              <a:t> </a:t>
            </a:r>
            <a:r>
              <a:rPr lang="en-US" sz="3200" dirty="0" err="1"/>
              <a:t>диму</a:t>
            </a:r>
            <a:r>
              <a:rPr lang="en-US" sz="3200" dirty="0"/>
              <a:t> </a:t>
            </a:r>
            <a:r>
              <a:rPr lang="sr-Cyrl-RS" sz="3200" dirty="0"/>
              <a:t>у</a:t>
            </a:r>
            <a:r>
              <a:rPr lang="en-US" sz="3200" dirty="0"/>
              <a:t> </a:t>
            </a:r>
            <a:r>
              <a:rPr lang="en-US" sz="3200" dirty="0" err="1"/>
              <a:t>затворен</a:t>
            </a:r>
            <a:r>
              <a:rPr lang="sr-Cyrl-RS" sz="3200" dirty="0"/>
              <a:t>им</a:t>
            </a:r>
            <a:r>
              <a:rPr lang="en-US" sz="3200" dirty="0"/>
              <a:t> </a:t>
            </a:r>
            <a:r>
              <a:rPr lang="en-US" sz="3200" dirty="0" err="1"/>
              <a:t>простор</a:t>
            </a:r>
            <a:r>
              <a:rPr lang="sr-Cyrl-RS" sz="3200" dirty="0"/>
              <a:t>ијама, где </a:t>
            </a:r>
            <a:r>
              <a:rPr lang="en-US" sz="3200" dirty="0" err="1">
                <a:solidFill>
                  <a:srgbClr val="FF0000"/>
                </a:solidFill>
              </a:rPr>
              <a:t>не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постоји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безбедан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ниво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sr-Cyrl-RS" sz="3200" dirty="0">
                <a:solidFill>
                  <a:srgbClr val="FF0000"/>
                </a:solidFill>
              </a:rPr>
              <a:t>изложености. </a:t>
            </a:r>
          </a:p>
          <a:p>
            <a:r>
              <a:rPr lang="en-US" sz="3200" dirty="0" err="1"/>
              <a:t>Пасивно</a:t>
            </a:r>
            <a:r>
              <a:rPr lang="en-US" sz="3200" dirty="0"/>
              <a:t> </a:t>
            </a:r>
            <a:r>
              <a:rPr lang="en-US" sz="3200" dirty="0" err="1"/>
              <a:t>пушење</a:t>
            </a:r>
            <a:r>
              <a:rPr lang="en-US" sz="3200" dirty="0"/>
              <a:t> </a:t>
            </a:r>
            <a:r>
              <a:rPr lang="en-US" sz="3200" dirty="0" err="1"/>
              <a:t>је</a:t>
            </a:r>
            <a:r>
              <a:rPr lang="en-US" sz="3200" dirty="0"/>
              <a:t> </a:t>
            </a:r>
            <a:r>
              <a:rPr lang="sr-Cyrl-RS" sz="3200" dirty="0"/>
              <a:t>такође </a:t>
            </a:r>
            <a:r>
              <a:rPr lang="en-US" sz="3200" dirty="0" err="1"/>
              <a:t>препознато</a:t>
            </a:r>
            <a:r>
              <a:rPr lang="en-US" sz="3200" dirty="0"/>
              <a:t> </a:t>
            </a:r>
            <a:r>
              <a:rPr lang="en-US" sz="3200" dirty="0" err="1"/>
              <a:t>као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ризик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за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најчешће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sr-Cyrl-RS" sz="3200" dirty="0">
                <a:solidFill>
                  <a:srgbClr val="FF0000"/>
                </a:solidFill>
              </a:rPr>
              <a:t>ХНБ али и репродуктивно здравље </a:t>
            </a:r>
            <a:r>
              <a:rPr lang="sr-Cyrl-RS" sz="3200" dirty="0"/>
              <a:t>(зачеће, ток трудноће, развој плода), </a:t>
            </a:r>
            <a:r>
              <a:rPr lang="sr-Cyrl-RS" sz="3200" dirty="0">
                <a:solidFill>
                  <a:srgbClr val="FF0000"/>
                </a:solidFill>
              </a:rPr>
              <a:t>здравље деце </a:t>
            </a:r>
            <a:r>
              <a:rPr lang="sr-Cyrl-RS" sz="3200" dirty="0"/>
              <a:t>(упале уха, астма, алергије, изненадна смрт одојчета – </a:t>
            </a:r>
            <a:r>
              <a:rPr lang="sr-Latn-RS" sz="3200" i="1" dirty="0"/>
              <a:t>SIDS</a:t>
            </a:r>
            <a:r>
              <a:rPr lang="sr-Latn-RS" sz="3200" dirty="0"/>
              <a:t>...</a:t>
            </a:r>
            <a:r>
              <a:rPr lang="sr-Cyrl-RS" sz="3200" dirty="0"/>
              <a:t>) </a:t>
            </a:r>
            <a:r>
              <a:rPr lang="sr-Cyrl-RS" sz="3200" dirty="0">
                <a:solidFill>
                  <a:srgbClr val="FF0000"/>
                </a:solidFill>
              </a:rPr>
              <a:t>и кућних љубимаца</a:t>
            </a:r>
            <a:r>
              <a:rPr lang="sr-Cyrl-RS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1064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1496</Words>
  <Application>Microsoft Office PowerPoint</Application>
  <PresentationFormat>Widescreen</PresentationFormat>
  <Paragraphs>381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Office Theme</vt:lpstr>
      <vt:lpstr>Курс: „Превенција пушења  - иницијативе у Новом Саду“ </vt:lpstr>
      <vt:lpstr>Који су едукативни циљеви курса? </vt:lpstr>
      <vt:lpstr>Програм</vt:lpstr>
      <vt:lpstr>Повод: 31. мај, Светски дан без дувана</vt:lpstr>
      <vt:lpstr>PowerPoint Presentation</vt:lpstr>
      <vt:lpstr>PowerPoint Presentation</vt:lpstr>
      <vt:lpstr>PowerPoint Presentation</vt:lpstr>
      <vt:lpstr>Увод – глобални подаци</vt:lpstr>
      <vt:lpstr>Увод – нови дувански производи; изложеност</vt:lpstr>
      <vt:lpstr>Преваленција пушења код одраслог становништва у Новом Саду  (Истраживање бихевиоралних фактора ризика за хроничне незаразне болести у АП Војводини)</vt:lpstr>
      <vt:lpstr>Увод – глобални подаци</vt:lpstr>
      <vt:lpstr>Увод – подаци за становништво Србије</vt:lpstr>
      <vt:lpstr>Извор података  </vt:lpstr>
      <vt:lpstr>Преваленција пушења (свакодневно или повремено) према                                         социо-демографским карактеристикама (Нови Сад, 2023. г)</vt:lpstr>
      <vt:lpstr>Преваленција употребе е-цигарета према социо-демографским карактеристикама</vt:lpstr>
      <vt:lpstr>Колико цигарета потрошите...?</vt:lpstr>
      <vt:lpstr>Колико често сте изложени дуванском диму у затвореном простору?</vt:lpstr>
      <vt:lpstr>Хвала Вам на пажњи!  snezana.ukropina@izjzv.org.rs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“Преваленција пушења код одраслог становништва у Новом Саду (Истраживање бихевиоралних фактора ризика за хроничне незаразне болести у АП Војводини)”</dc:title>
  <dc:creator>Snežana Ukropina</dc:creator>
  <cp:lastModifiedBy>Snežana Ukropina</cp:lastModifiedBy>
  <cp:revision>39</cp:revision>
  <dcterms:created xsi:type="dcterms:W3CDTF">2024-05-28T09:26:25Z</dcterms:created>
  <dcterms:modified xsi:type="dcterms:W3CDTF">2024-05-29T08:54:37Z</dcterms:modified>
</cp:coreProperties>
</file>