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13" r:id="rId2"/>
    <p:sldId id="308" r:id="rId3"/>
    <p:sldId id="305" r:id="rId4"/>
    <p:sldId id="257" r:id="rId5"/>
    <p:sldId id="258" r:id="rId6"/>
    <p:sldId id="340" r:id="rId7"/>
    <p:sldId id="261" r:id="rId8"/>
    <p:sldId id="262" r:id="rId9"/>
    <p:sldId id="314" r:id="rId10"/>
    <p:sldId id="276" r:id="rId11"/>
    <p:sldId id="263" r:id="rId12"/>
    <p:sldId id="264" r:id="rId13"/>
    <p:sldId id="265" r:id="rId14"/>
    <p:sldId id="267" r:id="rId15"/>
    <p:sldId id="268" r:id="rId16"/>
    <p:sldId id="317" r:id="rId17"/>
    <p:sldId id="269" r:id="rId18"/>
    <p:sldId id="270" r:id="rId19"/>
    <p:sldId id="316" r:id="rId20"/>
    <p:sldId id="272" r:id="rId21"/>
    <p:sldId id="315" r:id="rId22"/>
    <p:sldId id="274" r:id="rId23"/>
    <p:sldId id="275" r:id="rId24"/>
    <p:sldId id="277" r:id="rId25"/>
    <p:sldId id="33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504" y="72"/>
      </p:cViewPr>
      <p:guideLst>
        <p:guide orient="horz" pos="2160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FADD-7EE6-4A72-A5BE-1645766255A5}" type="datetimeFigureOut">
              <a:rPr lang="en-US" smtClean="0"/>
              <a:pPr/>
              <a:t>9/10/2019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14E5-49A5-495B-9FCD-8675635E7F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FADD-7EE6-4A72-A5BE-1645766255A5}" type="datetimeFigureOut">
              <a:rPr lang="en-US" smtClean="0"/>
              <a:pPr/>
              <a:t>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14E5-49A5-495B-9FCD-8675635E7F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FADD-7EE6-4A72-A5BE-1645766255A5}" type="datetimeFigureOut">
              <a:rPr lang="en-US" smtClean="0"/>
              <a:pPr/>
              <a:t>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14E5-49A5-495B-9FCD-8675635E7F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FADD-7EE6-4A72-A5BE-1645766255A5}" type="datetimeFigureOut">
              <a:rPr lang="en-US" smtClean="0"/>
              <a:pPr/>
              <a:t>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14E5-49A5-495B-9FCD-8675635E7F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FADD-7EE6-4A72-A5BE-1645766255A5}" type="datetimeFigureOut">
              <a:rPr lang="en-US" smtClean="0"/>
              <a:pPr/>
              <a:t>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14E5-49A5-495B-9FCD-8675635E7F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FADD-7EE6-4A72-A5BE-1645766255A5}" type="datetimeFigureOut">
              <a:rPr lang="en-US" smtClean="0"/>
              <a:pPr/>
              <a:t>9/10/2019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14E5-49A5-495B-9FCD-8675635E7F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FADD-7EE6-4A72-A5BE-1645766255A5}" type="datetimeFigureOut">
              <a:rPr lang="en-US" smtClean="0"/>
              <a:pPr/>
              <a:t>9/10/2019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14E5-49A5-495B-9FCD-8675635E7F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FADD-7EE6-4A72-A5BE-1645766255A5}" type="datetimeFigureOut">
              <a:rPr lang="en-US" smtClean="0"/>
              <a:pPr/>
              <a:t>9/10/2019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14E5-49A5-495B-9FCD-8675635E7F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FADD-7EE6-4A72-A5BE-1645766255A5}" type="datetimeFigureOut">
              <a:rPr lang="en-US" smtClean="0"/>
              <a:pPr/>
              <a:t>9/10/2019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14E5-49A5-495B-9FCD-8675635E7F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FADD-7EE6-4A72-A5BE-1645766255A5}" type="datetimeFigureOut">
              <a:rPr lang="en-US" smtClean="0"/>
              <a:pPr/>
              <a:t>9/10/2019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14E5-49A5-495B-9FCD-8675635E7F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FADD-7EE6-4A72-A5BE-1645766255A5}" type="datetimeFigureOut">
              <a:rPr lang="en-US" smtClean="0"/>
              <a:pPr/>
              <a:t>9/10/2019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C514E5-49A5-495B-9FCD-8675635E7FF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DDFADD-7EE6-4A72-A5BE-1645766255A5}" type="datetimeFigureOut">
              <a:rPr lang="en-US" smtClean="0"/>
              <a:pPr/>
              <a:t>9/10/2019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C514E5-49A5-495B-9FCD-8675635E7FF1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ld-heart-federation.org/world-heart-day/news/welcome-to-world-heart-day-2019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/>
          </a:bodyPr>
          <a:lstStyle/>
          <a:p>
            <a:r>
              <a:rPr lang="x-none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Светски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срца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29.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септембар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x-none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x-none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x-none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x-none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„БУДИ ХЕРОЈ СВОГА СРЦА”</a:t>
            </a:r>
            <a:endParaRPr lang="en-GB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Светски дан срца 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игра пресудну улогу у промени свега овога.</a:t>
            </a:r>
          </a:p>
          <a:p>
            <a:endParaRPr lang="x-non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То је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витална глобална платформа 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коју ми, као и наши чланови, групе пацијената и присталице можемо користити да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подигнемо свест 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подстакнемо појединце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породице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заједнице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владе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да сада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предузму акцију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357166"/>
            <a:ext cx="5972188" cy="584043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x-none" sz="2200" dirty="0" smtClean="0">
                <a:solidFill>
                  <a:srgbClr val="FF0000"/>
                </a:solidFill>
              </a:rPr>
              <a:t>     </a:t>
            </a:r>
          </a:p>
          <a:p>
            <a:pPr>
              <a:buNone/>
            </a:pPr>
            <a:endParaRPr lang="x-none" sz="2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x-none" sz="2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x-non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Мора </a:t>
            </a:r>
            <a:r>
              <a:rPr lang="x-none" sz="2800" b="1" dirty="0">
                <a:latin typeface="Arial" panose="020B0604020202020204" pitchFamily="34" charset="0"/>
                <a:cs typeface="Arial" panose="020B0604020202020204" pitchFamily="34" charset="0"/>
              </a:rPr>
              <a:t>се осигурати да;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-сви </a:t>
            </a: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имају </a:t>
            </a:r>
            <a:r>
              <a:rPr lang="x-none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приступ основним лековима</a:t>
            </a: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 за срчане болести</a:t>
            </a: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buNone/>
            </a:pPr>
            <a:endParaRPr lang="x-non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-они </a:t>
            </a: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којима је потребно одговарајуће лечење и </a:t>
            </a: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сигурне основне </a:t>
            </a: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здравствене технологије то могу </a:t>
            </a:r>
            <a:r>
              <a:rPr lang="x-none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остварити у свим установама примарне здравствене </a:t>
            </a:r>
            <a:r>
              <a:rPr lang="x-none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заштите</a:t>
            </a: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Заједно имамо моћ </a:t>
            </a:r>
            <a:r>
              <a:rPr lang="x-none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смањења оптерећења и преурањене смрти од </a:t>
            </a:r>
            <a:r>
              <a:rPr lang="x-none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КВБ</a:t>
            </a: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помажући људима </a:t>
            </a: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свугде </a:t>
            </a:r>
            <a:r>
              <a:rPr lang="x-none" sz="2400" dirty="0">
                <a:latin typeface="Arial" panose="020B0604020202020204" pitchFamily="34" charset="0"/>
                <a:cs typeface="Arial" panose="020B0604020202020204" pitchFamily="34" charset="0"/>
              </a:rPr>
              <a:t>да живе дуже, боље и здравије животе.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/>
          </a:p>
        </p:txBody>
      </p:sp>
      <p:pic>
        <p:nvPicPr>
          <p:cNvPr id="13314" name="Picture 2" descr="C:\Users\ZAJEDNICKI\Desktop\images (2).j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3714752"/>
            <a:ext cx="2619375" cy="2071702"/>
          </a:xfrm>
          <a:prstGeom prst="rect">
            <a:avLst/>
          </a:prstGeom>
          <a:noFill/>
        </p:spPr>
      </p:pic>
      <p:pic>
        <p:nvPicPr>
          <p:cNvPr id="13315" name="Picture 3" descr="C:\Users\ZAJEDNICKI\Desktop\images (3).jp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785794"/>
            <a:ext cx="2619374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5728"/>
            <a:ext cx="6643702" cy="6215106"/>
          </a:xfrm>
        </p:spPr>
        <p:txBody>
          <a:bodyPr>
            <a:normAutofit lnSpcReduction="10000"/>
          </a:bodyPr>
          <a:lstStyle/>
          <a:p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преране смрти од КВБ могло би се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избећи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ако се контролишу четири главна фактора ризика - </a:t>
            </a:r>
            <a:r>
              <a:rPr lang="x-none" sz="2200" b="1" dirty="0">
                <a:latin typeface="Arial" panose="020B0604020202020204" pitchFamily="34" charset="0"/>
                <a:cs typeface="Arial" panose="020B0604020202020204" pitchFamily="34" charset="0"/>
              </a:rPr>
              <a:t>употреба дувана, нездрава исхрана, физичка неактивност и штетна употреба </a:t>
            </a:r>
            <a:r>
              <a:rPr lang="x-non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алкохола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употреба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дувана и излагање издахнутом диму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убијају 6 милиона људи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годишње и процењује се да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изазивају готово 10%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КВБ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изложеност пасивном пушењу сваке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године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убија 600.000 људи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28%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њих су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деца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току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две године 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од престанка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пушења, ризик од коронарне срчане болести знатно се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смањује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а после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година 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од престанка пушења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ризик од КВБ враћа се на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ризик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као код непушача</a:t>
            </a:r>
            <a:endParaRPr lang="en-GB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4" name="Picture 2" descr="C:\Users\IZJZV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685800"/>
            <a:ext cx="2571736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42852"/>
            <a:ext cx="6572296" cy="6357982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Упоредо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са другим незаразним болестима, КВБ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доприноси сиромаштву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, нарочито у земљама са ниским и средњим приходима,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због масовне здравствене потрошње и високих издатака из свог џепа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Сходно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томе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КВБ представљају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велико оптерећење на економије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земаља са ниским и средњим дохотком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Дељењем знања, препорука и стратегија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можемо инспирисати једни друге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да нам срце постане здравије.</a:t>
            </a: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Појединци морају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преузети контролу над властитим здрављем срца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делећи моћ тако што разумеју сопствени и породични ризик од КВБ и делују на побољшање здравља.</a:t>
            </a: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 sz="2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265" name="Picture 1" descr="C:\Users\ZAJEDNICKI\Desktop\downloa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1500174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x-none" sz="22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sr-Cyrl-RS" sz="2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sr-Cyrl-RS" sz="2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sr-Cyrl-R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Доносиоци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одлука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(владе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и министарства 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здравља)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морају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улажу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надзор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KВБ,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имплементирају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интервенције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нивоу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целокупног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становништва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како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би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смањили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учесталост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KВБ,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укључујући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x-non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свајање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свеобухватне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политике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контроле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дувана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вођење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пореза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храну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која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садржи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транс-масти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циљу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смањења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потрошње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намирница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богатих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мастима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шећерима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сољу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зградњу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пешачких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бициклистичких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стаза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циљу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повећања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физичке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активности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зраду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lang="sr-Cyrl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ра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тегије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смањење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злоупотребе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алкохола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безбеђивање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здравих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школских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оброка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децу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5043494" cy="58404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x-non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Епидемиолошка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ситуација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Србији</a:t>
            </a:r>
            <a:endParaRPr lang="x-none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Према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подацима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Популационог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регистра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акутни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коронарни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синдром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болести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срца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крвних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судова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(KВБ)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током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Србији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умрло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53.668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x-non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x-non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Болести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срца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крвних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судова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учешћем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51,7%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свим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узроцима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смрти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водећи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узрок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умирања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Србији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x-non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x-non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Заједно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исхемијске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болести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срца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цереброваскуларне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болести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водећи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узроци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смртности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овој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групи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обољења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IZJZV\Desktop\Srce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286380" y="1428736"/>
            <a:ext cx="3714776" cy="45339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7972452" cy="171451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Водећи узроци смрти становништва Новог Сада у 2017. години</a:t>
            </a:r>
            <a:r>
              <a:rPr lang="ru-RU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929718" cy="1285884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Водећи узрок смрти становништва Новог Сада у 20</a:t>
            </a:r>
            <a:r>
              <a:rPr lang="sr-Latn-C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години су биле </a:t>
            </a:r>
            <a:r>
              <a:rPr lang="sr-Cyrl-C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кардиоваскуларне </a:t>
            </a: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болести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Cyrl-C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„Болести система крвотока“) од којих је умрла скоро свака друга особа (</a:t>
            </a: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sr-Latn-C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sr-Cyrl-C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r-Latn-C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sr-Cyrl-C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200" dirty="0"/>
          </a:p>
        </p:txBody>
      </p:sp>
      <p:graphicFrame>
        <p:nvGraphicFramePr>
          <p:cNvPr id="37890" name="Object 2"/>
          <p:cNvGraphicFramePr>
            <a:graphicFrameLocks/>
          </p:cNvGraphicFramePr>
          <p:nvPr/>
        </p:nvGraphicFramePr>
        <p:xfrm>
          <a:off x="142874" y="3143247"/>
          <a:ext cx="9001126" cy="3571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Chart" r:id="rId3" imgW="4733925" imgH="2667000" progId="Excel.Sheet.8">
                  <p:embed/>
                </p:oleObj>
              </mc:Choice>
              <mc:Fallback>
                <p:oleObj name="Chart" r:id="rId3" imgW="4733925" imgH="2667000" progId="Excel.Sheet.8">
                  <p:embed/>
                  <p:pic>
                    <p:nvPicPr>
                      <p:cNvPr id="0" name="Picture 1" descr="image1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8818" t="-2832" r="-9695" b="-591"/>
                      <a:stretch>
                        <a:fillRect/>
                      </a:stretch>
                    </p:blipFill>
                    <p:spPr bwMode="auto">
                      <a:xfrm>
                        <a:off x="142874" y="3143247"/>
                        <a:ext cx="9001126" cy="35719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6357982" cy="6643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Најзначајнији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фактори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ризика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настанак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КВБ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2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Промењиви</a:t>
            </a:r>
            <a:r>
              <a:rPr lang="en-US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фактори</a:t>
            </a:r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ризика</a:t>
            </a:r>
            <a:endParaRPr lang="x-none" sz="2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Хипертензија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повишен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крвни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притисак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x-none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један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најважнијих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узрока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превремене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смрти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широм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света</a:t>
            </a:r>
            <a:endParaRPr lang="en-US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глобалном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нивоу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скоро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милијарду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људи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има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висок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крвни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притисак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којих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две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трећине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живи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земљама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развоју</a:t>
            </a:r>
            <a:endParaRPr lang="x-non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рехипертензију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хипертензију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Србији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има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47,5%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одраслог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становништва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мушкараци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са 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48,5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%,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жен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код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46,5%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случајева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sr-Cyrl-C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роцењује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се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ће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1,56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милијарди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људи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живети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хипертензијом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2025.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години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pic>
        <p:nvPicPr>
          <p:cNvPr id="8195" name="Picture 3" descr="C:\Users\ZAJEDNICKI\Desktop\images (4).j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143116"/>
            <a:ext cx="2714612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285728"/>
            <a:ext cx="4357718" cy="64294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x-non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Употреба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дувана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роцењује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пушење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узрок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настанка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скоро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свих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KВБ</a:t>
            </a:r>
            <a:endParaRPr lang="x-none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зложеност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пасивном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пушењу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проузрокује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смрт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600.000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људи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сваке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тог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броја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28%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деца</a:t>
            </a:r>
            <a:endParaRPr lang="x-none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x-none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Повишен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ниво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шећера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крви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шећерна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болест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свету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учесталост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дијабетеса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код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одраслих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особа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износи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</a:t>
            </a:r>
            <a:endParaRPr lang="x-none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sr-Cyrl-C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(у </a:t>
            </a:r>
            <a:r>
              <a:rPr lang="en-US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нашој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земљи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износи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готово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x-non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69" name="Picture 1" descr="C:\Users\ZAJEDNICKI\Desktop\download (2).j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285728"/>
            <a:ext cx="4071966" cy="3143272"/>
          </a:xfrm>
          <a:prstGeom prst="rect">
            <a:avLst/>
          </a:prstGeom>
          <a:noFill/>
        </p:spPr>
      </p:pic>
      <p:pic>
        <p:nvPicPr>
          <p:cNvPr id="4" name="Picture 2" descr="C:\Users\IZJZV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857752" y="3786190"/>
            <a:ext cx="4071966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357166"/>
            <a:ext cx="4357718" cy="59674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x-non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Физичка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неактивност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недовољно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физички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активни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имају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30 %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већи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ризик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свих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узрока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смрти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односу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оне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који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физички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активни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најмање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минута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већи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број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дана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току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недеље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свету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недовољна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физичка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активност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заступљена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код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31%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одраслог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становништва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а у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Србији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недовољно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физички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активно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44%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одраслих</a:t>
            </a:r>
            <a:endParaRPr lang="en-GB" sz="2200" dirty="0"/>
          </a:p>
        </p:txBody>
      </p:sp>
      <p:pic>
        <p:nvPicPr>
          <p:cNvPr id="36866" name="Picture 2" descr="C:\Users\ZAJEDNICKI\Desktop\download (1).j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000108"/>
            <a:ext cx="4000528" cy="521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ZAJEDNICKI\Desktop\WHD-Logo-Lock-up-RGB-ENG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14290"/>
            <a:ext cx="4929222" cy="64294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x-non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Неправилна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исхрана</a:t>
            </a:r>
            <a:endParaRPr lang="x-none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тврђена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повезаност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високог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уноса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засићених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масти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транс-масти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соли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као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низак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унос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воћа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поврћа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рибе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ризиком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настанак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кардиоваскуларних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болести</a:t>
            </a:r>
            <a:endParaRPr lang="x-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x-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недовољан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унос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воћа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поврћа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dirty="0" smtClean="0">
                <a:latin typeface="Arial" panose="020B0604020202020204" pitchFamily="34" charset="0"/>
                <a:cs typeface="Arial" panose="020B0604020202020204" pitchFamily="34" charset="0"/>
              </a:rPr>
              <a:t>је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одговоран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настанак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свих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болести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срца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крвних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судова</a:t>
            </a:r>
            <a:endParaRPr lang="x-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рекомерна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телесна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маса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гојазност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дечјем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узрасту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повећавају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ризик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настанак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срчаног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можданог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удара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65.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живота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пута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x-none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GB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5" name="Picture 1" descr="C:\Users\ZAJEDNICKI\Desktop\download.j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642918"/>
            <a:ext cx="3571868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8604"/>
            <a:ext cx="5214942" cy="5895996"/>
          </a:xfrm>
        </p:spPr>
        <p:txBody>
          <a:bodyPr/>
          <a:lstStyle/>
          <a:p>
            <a:pPr>
              <a:buNone/>
            </a:pPr>
            <a:r>
              <a:rPr lang="x-non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Ниво</a:t>
            </a:r>
            <a:r>
              <a:rPr lang="x-non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холестерола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липида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крви</a:t>
            </a:r>
            <a:endParaRPr lang="x-none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овишен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ниво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холестерола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крви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повећава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ризик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настанка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срчаних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обољења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можданог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удара</a:t>
            </a:r>
            <a:endParaRPr lang="x-non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глобалном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нивоу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1/3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исхемијских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болести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срца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приписати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високом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нивоу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холестерола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крви</a:t>
            </a:r>
            <a:endParaRPr lang="en-GB" sz="2200" dirty="0"/>
          </a:p>
        </p:txBody>
      </p:sp>
      <p:pic>
        <p:nvPicPr>
          <p:cNvPr id="4" name="Picture 5" descr="C:\Users\IZJZV\Desktop\slike za rad\holester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257800" y="571480"/>
            <a:ext cx="38862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4829180" cy="628654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x-non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x-none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Прекомерна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ухрањеност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гојазност</a:t>
            </a:r>
            <a:endParaRPr lang="x-non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П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рема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резултатима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истраживања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здравља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становништва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Србије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2013.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основу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измерене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вредности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индекса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телесне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масе</a:t>
            </a: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(БМИ):</a:t>
            </a:r>
          </a:p>
          <a:p>
            <a:pPr>
              <a:buNone/>
            </a:pPr>
            <a:endParaRPr lang="x-non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више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половине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становништва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узраста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година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више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било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прекомерно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ухрањено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(56,3%), </a:t>
            </a:r>
            <a:r>
              <a:rPr lang="x-none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</a:t>
            </a:r>
            <a:r>
              <a:rPr lang="x-non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дносно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35,1%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становништва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било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предгојазно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21,2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становништва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гојазно</a:t>
            </a:r>
            <a:endParaRPr lang="x-none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en-US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ојазност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код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оба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пола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била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приближно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исто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распрострањена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мушкарци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20,1%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жене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22,2%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IZJZV\Desktop\slike za rad\BM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3000372"/>
            <a:ext cx="3643338" cy="3476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b="1" dirty="0" smtClean="0"/>
              <a:t>    </a:t>
            </a:r>
            <a:r>
              <a:rPr lang="en-US" sz="22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Фактори</a:t>
            </a:r>
            <a:r>
              <a:rPr lang="en-US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ризика</a:t>
            </a:r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које</a:t>
            </a:r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можемо</a:t>
            </a:r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утичемо</a:t>
            </a:r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непроменљиви</a:t>
            </a:r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фактори</a:t>
            </a:r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ризика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x-none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220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sr-Cyrl-R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собе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ових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ризичних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група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би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требало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редовније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контролишу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своје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здравље</a:t>
            </a:r>
            <a:r>
              <a:rPr lang="sr-Cyrl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2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одине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старости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-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ушкарци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имају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већи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ризик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појаву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болести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срца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жена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пременопаузи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-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жене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уђу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менопаузу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ризик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појаву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KВБ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се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изједначава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x-none" sz="2200" smtClean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шкарцима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олести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породици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-п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ородична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историја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кардиоваскуларних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обољења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указује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повећани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ризик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потомака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357166"/>
            <a:ext cx="8643998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x-none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x-none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x-none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Светски дан можданог удара</a:t>
            </a:r>
          </a:p>
          <a:p>
            <a:pPr>
              <a:buNone/>
            </a:pPr>
            <a:r>
              <a:rPr lang="x-none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29.октобар</a:t>
            </a:r>
          </a:p>
          <a:p>
            <a:pPr>
              <a:buNone/>
            </a:pPr>
            <a:endParaRPr lang="x-none" sz="3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Светски дан дијабетеса</a:t>
            </a:r>
          </a:p>
          <a:p>
            <a:pPr>
              <a:buNone/>
            </a:pPr>
            <a:r>
              <a:rPr lang="x-none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14.новембар</a:t>
            </a:r>
          </a:p>
          <a:p>
            <a:pPr>
              <a:buNone/>
            </a:pPr>
            <a:endParaRPr lang="x-none" sz="3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Светски дан ХОБП</a:t>
            </a:r>
          </a:p>
          <a:p>
            <a:pPr>
              <a:buNone/>
            </a:pPr>
            <a:r>
              <a:rPr lang="x-none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15.новембар</a:t>
            </a:r>
          </a:p>
          <a:p>
            <a:pPr>
              <a:buNone/>
            </a:pPr>
            <a:endParaRPr lang="x-none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5918835"/>
            <a:ext cx="8229600" cy="693420"/>
          </a:xfrm>
        </p:spPr>
        <p:txBody>
          <a:bodyPr>
            <a:normAutofit fontScale="90000"/>
          </a:bodyPr>
          <a:lstStyle/>
          <a:p>
            <a:r>
              <a:rPr lang="x-none" altLang="en-US"/>
              <a:t>            </a:t>
            </a:r>
            <a:r>
              <a:rPr lang="x-none" altLang="en-US" b="1"/>
              <a:t>ХВАЛА НА ПАЖЊИ</a:t>
            </a:r>
          </a:p>
        </p:txBody>
      </p:sp>
      <p:pic>
        <p:nvPicPr>
          <p:cNvPr id="5" name="Content Placeholder 4" descr="images++++++++++++++++++++++++++++++++++++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1750" y="-4445"/>
            <a:ext cx="9193530" cy="58127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ZAJEDNICKI\Desktop\Heart-Hero-Poster-World-Heart-Day-2019Manu-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85786" y="5857892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CS" dirty="0" smtClean="0">
                <a:hlinkClick r:id="rId3"/>
              </a:rPr>
              <a:t>И</a:t>
            </a:r>
            <a:r>
              <a:rPr lang="x-none" dirty="0" smtClean="0">
                <a:hlinkClick r:id="rId3"/>
              </a:rPr>
              <a:t>звор;</a:t>
            </a:r>
            <a:r>
              <a:rPr lang="en-GB" dirty="0" smtClean="0">
                <a:hlinkClick r:id="rId3"/>
              </a:rPr>
              <a:t>https://www.world-heart-federation.org/world-heart-day/news/welcome-to-world-heart-day-2019/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285728"/>
            <a:ext cx="8786874" cy="6357982"/>
          </a:xfrm>
        </p:spPr>
        <p:txBody>
          <a:bodyPr>
            <a:normAutofit/>
          </a:bodyPr>
          <a:lstStyle/>
          <a:p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Светски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дан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срца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установљен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2000.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циљем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информише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људе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широм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света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болести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срца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крвних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судова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водећи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узрок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смрти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x-non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Сваке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свету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17,9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милиона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људи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умре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као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последица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болести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срца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крвних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судова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x-non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Светска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федерација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срце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упозорава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најмање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85%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превремених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смртних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исхода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спречи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контролом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главних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фактора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ризика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пушење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неправилна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исхрана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физичка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неактивност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x-non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x-non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Ове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Светски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дан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срца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обележава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под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слоганом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„БУДИ ХЕРОЈ СВОГА СРЦА”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жељом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створи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глобална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заједница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Хероја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наших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срца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x-non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људи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свих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сфера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живота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широм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света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који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сада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делују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како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они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њихове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породице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живели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здравијим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животом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x-non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x-none" sz="22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200" b="1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sr-Cyrl-RS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sr-Cyrl-R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sr-Cyrl-R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ОСНОВНЕ ПОРУКЕ</a:t>
            </a:r>
          </a:p>
          <a:p>
            <a:pPr>
              <a:buNone/>
            </a:pPr>
            <a:endParaRPr lang="sr-Cyrl-RS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sr-Cyrl-R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x-none" sz="3000" b="1" smtClean="0">
                <a:latin typeface="Arial" panose="020B0604020202020204" pitchFamily="34" charset="0"/>
                <a:cs typeface="Arial" panose="020B0604020202020204" pitchFamily="34" charset="0"/>
              </a:rPr>
              <a:t>Живи </a:t>
            </a:r>
            <a:r>
              <a:rPr lang="x-non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са </a:t>
            </a:r>
            <a:r>
              <a:rPr lang="x-none" sz="3000" b="1" smtClean="0">
                <a:latin typeface="Arial" panose="020B0604020202020204" pitchFamily="34" charset="0"/>
                <a:cs typeface="Arial" panose="020B0604020202020204" pitchFamily="34" charset="0"/>
              </a:rPr>
              <a:t>обећањем</a:t>
            </a:r>
            <a:r>
              <a:rPr lang="x-none" sz="220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sr-Cyrl-R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Обећавамо нашим породицама да ћемо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кувати и здравије се хранити</a:t>
            </a:r>
            <a:endParaRPr lang="en-GB" sz="2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Обећавамо нашој деци да ће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више вежбати и да ћемо им помоћи да буду активнији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рећи им да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пуше 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и да ћемо помоћи нашим најмилијима да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престану</a:t>
            </a:r>
            <a:endParaRPr lang="en-GB" sz="2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Обећање да ћете као здравствени радници помоћи пацијентима да се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одрекну пушења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смање холестерол</a:t>
            </a:r>
            <a:endParaRPr lang="en-GB" sz="2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Обећање као креатори политике да ћете 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подржати политике које промовишу здравље срца</a:t>
            </a:r>
            <a:endParaRPr lang="en-GB" sz="2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/>
          <a:lstStyle/>
          <a:p>
            <a:r>
              <a:rPr lang="x-none" sz="2200" smtClean="0">
                <a:latin typeface="Arial" panose="020B0604020202020204" pitchFamily="34" charset="0"/>
                <a:cs typeface="Arial" panose="020B0604020202020204" pitchFamily="34" charset="0"/>
              </a:rPr>
              <a:t>Обећање као запослени да ћете </a:t>
            </a:r>
            <a:r>
              <a:rPr lang="x-none" sz="22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улагати у радна места здрава за срце</a:t>
            </a:r>
            <a:endParaRPr lang="en-GB" sz="2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smtClean="0">
                <a:latin typeface="Arial" panose="020B0604020202020204" pitchFamily="34" charset="0"/>
                <a:cs typeface="Arial" panose="020B0604020202020204" pitchFamily="34" charset="0"/>
              </a:rPr>
              <a:t>Једноставно обећање… </a:t>
            </a:r>
            <a:r>
              <a:rPr lang="x-none" sz="2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x-none" sz="22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МОЈЕ СРЦЕ, ЗА ВАШЕ СРЦЕ, ЗА СВА НАША СРЦА</a:t>
            </a:r>
            <a:r>
              <a:rPr lang="x-none" sz="22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x-none" sz="22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Здравствени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радници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ће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наставити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помажу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2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саветима свим пушачима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престану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пуше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56322" name="Picture 2" descr="C:\Users\ZAJEDNICKI\Desktop\download.jp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214686"/>
            <a:ext cx="4214842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4471990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x-non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x-non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Зато </a:t>
            </a:r>
            <a:r>
              <a:rPr lang="x-none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што верујемо да је сваки откуцај срца важан</a:t>
            </a:r>
            <a:r>
              <a:rPr lang="x-non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x-none" sz="220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sr-Cyrl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200" smtClean="0">
                <a:latin typeface="Arial" panose="020B0604020202020204" pitchFamily="34" charset="0"/>
                <a:cs typeface="Arial" panose="020B0604020202020204" pitchFamily="34" charset="0"/>
              </a:rPr>
              <a:t>Свако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има право на здравље 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срца, а пазити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на своје 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срце значи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предузимати мале, али 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смислене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радње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None/>
            </a:pP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sr-Cyrl-C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x-none" sz="2200" smtClean="0">
                <a:latin typeface="Arial" panose="020B0604020202020204" pitchFamily="34" charset="0"/>
                <a:cs typeface="Arial" panose="020B0604020202020204" pitchFamily="34" charset="0"/>
              </a:rPr>
              <a:t>равнотежен</a:t>
            </a:r>
            <a:r>
              <a:rPr lang="sr-Latn-C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sr-Cyrl-C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се</a:t>
            </a:r>
            <a:r>
              <a:rPr lang="x-none" sz="22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2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хран</a:t>
            </a:r>
            <a:r>
              <a:rPr lang="sr-Cyrl-C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ити</a:t>
            </a:r>
            <a:r>
              <a:rPr lang="x-none" sz="220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x-non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редовно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вежбати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смањивати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унос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алкохола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престати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пушити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све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оне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ствари које вас чине не само здравијима већ и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способни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јима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 да у потпуности уживате у свом 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животу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4" name="Picture 5" descr="C:\Users\IZJZV\Desktop\BkGk9lMaHR0cDovL29jZG4uZXUvaW1hZ2VzL3B1bHNjbXMvWXpnN01EQV8vMzQ4MzcwNzA1MWVhNWE4ZmZjMjNkODc5ZTE1ZjQyNDkuanBlZ5GTAs0CngCBoTA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609600"/>
            <a:ext cx="4038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357982"/>
          </a:xfrm>
        </p:spPr>
        <p:txBody>
          <a:bodyPr>
            <a:normAutofit/>
          </a:bodyPr>
          <a:lstStyle/>
          <a:p>
            <a:endParaRPr lang="sr-Cyrl-R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R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smtClean="0">
                <a:latin typeface="Arial" panose="020B0604020202020204" pitchFamily="34" charset="0"/>
                <a:cs typeface="Arial" panose="020B0604020202020204" pitchFamily="34" charset="0"/>
              </a:rPr>
              <a:t>КВБ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је водећи узрок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смрти и инвалидитета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свету, узимајући 17,9 милиона живота годишње а до 2030. предвиђа се да ће порасти на скоро 23 милиона. </a:t>
            </a:r>
          </a:p>
          <a:p>
            <a:pPr>
              <a:buNone/>
            </a:pPr>
            <a:endParaRPr lang="x-non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је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трећина свих смртних случајева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 на планети и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половина свих смртних случајева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повезаних са незаразним болестима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Око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85% </a:t>
            </a:r>
            <a:r>
              <a:rPr lang="x-none" sz="2200" dirty="0">
                <a:latin typeface="Arial" panose="020B0604020202020204" pitchFamily="34" charset="0"/>
                <a:cs typeface="Arial" panose="020B0604020202020204" pitchFamily="34" charset="0"/>
              </a:rPr>
              <a:t>ових случајева је последица </a:t>
            </a:r>
            <a:r>
              <a:rPr lang="x-non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срчаних болести и можданог удара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x-non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4614866" cy="5753120"/>
          </a:xfrm>
        </p:spPr>
        <p:txBody>
          <a:bodyPr>
            <a:normAutofit/>
          </a:bodyPr>
          <a:lstStyle/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Уношењем само </a:t>
            </a:r>
            <a:r>
              <a:rPr lang="x-non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неколико малих промена </a:t>
            </a: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 наш живот, можемо смањити ризик од срчаних и можданих удара, као и побољшати квалитет живота и пружити добар пример следећој генерацији.</a:t>
            </a:r>
          </a:p>
          <a:p>
            <a:pPr>
              <a:buNone/>
            </a:pPr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x-non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Ради се о томе да кажете себи, људима до којих вам је стало и појединцима широм света</a:t>
            </a:r>
            <a:r>
              <a:rPr lang="x-none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"Шта могу сада да урадим да пазим на своје срце ... и на ваше срце?"</a:t>
            </a:r>
            <a:endParaRPr lang="en-GB" sz="2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5" name="Picture 2" descr="C:\Users\IZJZV\Desktop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428604"/>
            <a:ext cx="3562344" cy="5743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1419</Words>
  <Application>Microsoft Office PowerPoint</Application>
  <PresentationFormat>On-screen Show (4:3)</PresentationFormat>
  <Paragraphs>152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Constantia</vt:lpstr>
      <vt:lpstr>Wingdings 2</vt:lpstr>
      <vt:lpstr>Flow</vt:lpstr>
      <vt:lpstr>Chart</vt:lpstr>
      <vt:lpstr>       Светски дан срца – 29. септембар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Водећи узроци смрти становништва Новог Сада у 2017. години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ХВАЛА НА ПАЖЊИ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Светски дан срца –                       29. септембар 2019. године    „БУДИ ХЕРОЈ СВОГА СРЦА”</dc:title>
  <dc:creator>ZAJEDNICKI</dc:creator>
  <cp:lastModifiedBy>korisnik</cp:lastModifiedBy>
  <cp:revision>101</cp:revision>
  <dcterms:created xsi:type="dcterms:W3CDTF">2019-09-05T07:55:00Z</dcterms:created>
  <dcterms:modified xsi:type="dcterms:W3CDTF">2019-09-10T06:19:56Z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1033-11.2.0.8942</vt:lpwstr>
  </property>
</Properties>
</file>