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3"/>
  </p:notesMasterIdLst>
  <p:sldIdLst>
    <p:sldId id="256" r:id="rId3"/>
    <p:sldId id="266" r:id="rId4"/>
    <p:sldId id="265" r:id="rId5"/>
    <p:sldId id="257" r:id="rId6"/>
    <p:sldId id="258" r:id="rId7"/>
    <p:sldId id="259" r:id="rId8"/>
    <p:sldId id="270" r:id="rId9"/>
    <p:sldId id="260" r:id="rId10"/>
    <p:sldId id="264" r:id="rId11"/>
    <p:sldId id="279" r:id="rId12"/>
    <p:sldId id="280" r:id="rId13"/>
    <p:sldId id="269" r:id="rId14"/>
    <p:sldId id="271" r:id="rId15"/>
    <p:sldId id="272" r:id="rId16"/>
    <p:sldId id="273" r:id="rId17"/>
    <p:sldId id="262" r:id="rId18"/>
    <p:sldId id="276" r:id="rId19"/>
    <p:sldId id="277" r:id="rId20"/>
    <p:sldId id="274" r:id="rId21"/>
    <p:sldId id="27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 snapToGrid="0">
      <p:cViewPr varScale="1">
        <p:scale>
          <a:sx n="105" d="100"/>
          <a:sy n="105" d="100"/>
        </p:scale>
        <p:origin x="17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sr-Latn-R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sr-Latn-R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sr-Latn-R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55FDFC-591C-4A09-B950-8B6E91017C3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sr-Latn-RS" altLang="sr-Latn-RS" noProof="0" smtClean="0"/>
              <a:t>Kliknite i uredite naslov mastera</a:t>
            </a:r>
            <a:endParaRPr lang="en-US" altLang="sr-Latn-RS" noProof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sr-Latn-RS" altLang="sr-Latn-RS" noProof="0" smtClean="0"/>
              <a:t>Kliknite da biste uredili stil podnaslova mastera</a:t>
            </a:r>
            <a:endParaRPr lang="en-US" altLang="sr-Latn-RS" noProof="0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6963929-00C0-4A84-9FBE-B3260696F6E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0A7B7-E2E9-49C3-90B2-ED4BAB14E32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8902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A7220-92C7-414A-B32A-86A15400A77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31654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sr-Latn-RS" noProof="0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sr-Latn-RS" noProof="0" smtClean="0"/>
              <a:t>Click to edit Master subtitle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5F236E6-EF95-4F19-8C08-0D679C60EFDB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25DB0-F1F8-4949-B8C4-10AC1CA73E2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87876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79E77-84C4-41B3-9C18-0D7F3047A17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25793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D6E8E-E0BF-4A0A-8FBD-1E7E83B36D9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01555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5B5E4-BD18-404C-BA0E-46CF62AC162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57369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57EF7-34BE-4FB7-B96B-5B0813A0336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507533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6F7A6-3B8E-462A-8D15-8ECAFC1D31A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743437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087EB-DB65-421D-923E-FB52997EEBD1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2246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332C7-9F2F-41CA-A450-CFEE2715AA0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2140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8C410-9300-48C5-92B8-F42BC1362B8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0878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B48BD-C702-4581-A593-1BE6A20EE38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93906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8831E-B723-46DF-B0BF-4A0BC2A708B0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5952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A3D08-DA60-4E1A-B51F-580699D8CE5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936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0F851-5782-4362-88A2-EED66BC62B8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7294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37689-F7C5-468D-8B6A-56EF5DE4663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8764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62D8C-B17F-4DD0-9067-DBFA4640F016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9494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07A8C-ADAE-41FF-B7F2-9568396E9F80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49870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299DE-D74C-40FD-9D81-787B51A547A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90889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RS" smtClean="0"/>
              <a:t>Kliknite na ikonu i dodajte sliku</a:t>
            </a:r>
            <a:endParaRPr lang="sr-Latn-R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93AC5-8BED-4200-8B76-AA9BA71D3E7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208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r-Latn-RS" altLang="sr-Latn-RS" smtClean="0"/>
              <a:t>Kliknite i uredite naslov mastera</a:t>
            </a:r>
            <a:endParaRPr lang="en-US" altLang="sr-Latn-R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RS" altLang="sr-Latn-RS" smtClean="0"/>
              <a:t>Uredi stil teksta mastera</a:t>
            </a:r>
          </a:p>
          <a:p>
            <a:pPr lvl="1"/>
            <a:r>
              <a:rPr lang="sr-Latn-RS" altLang="sr-Latn-RS" smtClean="0"/>
              <a:t>Drugi nivo</a:t>
            </a:r>
          </a:p>
          <a:p>
            <a:pPr lvl="2"/>
            <a:r>
              <a:rPr lang="sr-Latn-RS" altLang="sr-Latn-RS" smtClean="0"/>
              <a:t>Treći nivo</a:t>
            </a:r>
          </a:p>
          <a:p>
            <a:pPr lvl="3"/>
            <a:r>
              <a:rPr lang="sr-Latn-RS" altLang="sr-Latn-RS" smtClean="0"/>
              <a:t>Četvrti nivo</a:t>
            </a:r>
          </a:p>
          <a:p>
            <a:pPr lvl="4"/>
            <a:r>
              <a:rPr lang="sr-Latn-RS" altLang="sr-Latn-RS" smtClean="0"/>
              <a:t>Peti nivo</a:t>
            </a:r>
            <a:endParaRPr lang="en-US" altLang="sr-Latn-R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sr-Latn-R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sr-Latn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3B1911-AF7A-47D2-9A36-06C0252DF8D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sr-Latn-R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sr-Latn-R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32409B-7D49-477C-BA2D-54A0E38AFB7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3221" y="1787611"/>
            <a:ext cx="5675870" cy="996778"/>
          </a:xfrm>
        </p:spPr>
        <p:txBody>
          <a:bodyPr/>
          <a:lstStyle/>
          <a:p>
            <a:pPr algn="ctr"/>
            <a:r>
              <a:rPr lang="sr-Cyrl-RS" altLang="sr-Latn-RS" dirty="0" smtClean="0"/>
              <a:t/>
            </a:r>
            <a:br>
              <a:rPr lang="sr-Cyrl-RS" altLang="sr-Latn-RS" dirty="0" smtClean="0"/>
            </a:br>
            <a:r>
              <a:rPr lang="sr-Cyrl-RS" altLang="sr-Latn-RS" b="1" dirty="0" smtClean="0"/>
              <a:t>7. АПРИЛ             </a:t>
            </a:r>
            <a:br>
              <a:rPr lang="sr-Cyrl-RS" altLang="sr-Latn-RS" b="1" dirty="0" smtClean="0"/>
            </a:br>
            <a:r>
              <a:rPr lang="sr-Cyrl-RS" altLang="sr-Latn-RS" b="1" dirty="0" smtClean="0"/>
              <a:t>СВЕТСКИ ДАН ЗДРАВЉА</a:t>
            </a:r>
            <a:endParaRPr lang="sr-Latn-RS" altLang="sr-Latn-RS" b="1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83756" y="2904234"/>
            <a:ext cx="4114800" cy="562232"/>
          </a:xfrm>
        </p:spPr>
        <p:txBody>
          <a:bodyPr/>
          <a:lstStyle/>
          <a:p>
            <a:r>
              <a:rPr lang="sr-Cyrl-RS" altLang="sr-Latn-RS" dirty="0" smtClean="0"/>
              <a:t>ТЕМА: ШЕЋЕРНА БОЛЕСТ</a:t>
            </a:r>
            <a:endParaRPr lang="sr-Latn-RS" altLang="sr-Latn-RS" dirty="0"/>
          </a:p>
        </p:txBody>
      </p:sp>
      <p:sp>
        <p:nvSpPr>
          <p:cNvPr id="12" name="Pravougaonik 11"/>
          <p:cNvSpPr/>
          <p:nvPr/>
        </p:nvSpPr>
        <p:spPr>
          <a:xfrm>
            <a:off x="3645244" y="6301947"/>
            <a:ext cx="3130378" cy="378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Асист</a:t>
            </a:r>
            <a:r>
              <a:rPr lang="sr-Cyrl-R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др Душан Чанковић </a:t>
            </a:r>
            <a:endParaRPr lang="sr-Latn-R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b="7785"/>
          <a:stretch/>
        </p:blipFill>
        <p:spPr>
          <a:xfrm>
            <a:off x="3247519" y="3586311"/>
            <a:ext cx="2877561" cy="2040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404447" y="453987"/>
            <a:ext cx="8546122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605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Најчешћи проблеми са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ХНБ на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примарном нивоу здравствене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заштите</a:t>
            </a:r>
          </a:p>
          <a:p>
            <a:pPr marL="0" marR="605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Организација</a:t>
            </a: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система</a:t>
            </a: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усмерена</a:t>
            </a: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</a:t>
            </a: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лечењу</a:t>
            </a: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акутних</a:t>
            </a: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епизода</a:t>
            </a:r>
            <a:endParaRPr kumimoji="0" lang="sr-Latn-RS" sz="2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Лекари</a:t>
            </a: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увек</a:t>
            </a: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</a:t>
            </a: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недостатку</a:t>
            </a: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времена</a:t>
            </a:r>
            <a:endParaRPr kumimoji="0" lang="sr-Cyrl-R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Хитност</a:t>
            </a: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потискује</a:t>
            </a: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тежину</a:t>
            </a: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болести</a:t>
            </a:r>
            <a:endParaRPr kumimoji="0" lang="sr-Cyrl-R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Доношење одлука као реакција на ситуацију</a:t>
            </a:r>
            <a:endParaRPr kumimoji="0" lang="sr-Cyrl-R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Врло издељен систем</a:t>
            </a:r>
            <a:endParaRPr kumimoji="0" lang="sr-Cyrl-R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Недостатак информационе технологије и протока информација</a:t>
            </a:r>
            <a:endParaRPr kumimoji="0" lang="sr-Cyrl-R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Финансијски подстицаји не прате посвећивање овим болестима</a:t>
            </a:r>
            <a:endParaRPr kumimoji="0" lang="sr-Cyrl-R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Пацијенти нису едуковани да учествују у контроли болести</a:t>
            </a:r>
            <a:endParaRPr kumimoji="0" lang="sr-Cyrl-R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Оскудна примена медицине засноване на доказима на месту пружања здравствене заштите</a:t>
            </a:r>
            <a:endParaRPr kumimoji="0" lang="sr-Cyrl-R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655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Извор: </a:t>
            </a: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Donaldson Kelly, Chronic Disease Management, CLPNA 2008 </a:t>
            </a:r>
            <a:endParaRPr kumimoji="0" lang="sr-Latn-RS" sz="1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1309" y="6084277"/>
            <a:ext cx="4079629" cy="263768"/>
          </a:xfrm>
        </p:spPr>
        <p:txBody>
          <a:bodyPr/>
          <a:lstStyle/>
          <a:p>
            <a:r>
              <a:rPr lang="sr-Cyrl-RS" dirty="0"/>
              <a:t/>
            </a:r>
            <a:br>
              <a:rPr lang="sr-Cyrl-RS" dirty="0"/>
            </a:br>
            <a:r>
              <a:rPr lang="sr-Latn-RS" dirty="0"/>
              <a:t/>
            </a:r>
            <a:br>
              <a:rPr lang="sr-Latn-RS" dirty="0"/>
            </a:br>
            <a:r>
              <a:rPr lang="sr-Cyrl-RS" sz="900" dirty="0" smtClean="0"/>
              <a:t>Извор: </a:t>
            </a:r>
            <a:r>
              <a:rPr lang="en-US" sz="900" i="1" dirty="0" smtClean="0"/>
              <a:t>S</a:t>
            </a:r>
            <a:r>
              <a:rPr lang="en-US" sz="900" i="1" dirty="0"/>
              <a:t>. Donaldson Kelly, Chronic Disease Management, CLPNA 2008</a:t>
            </a:r>
            <a:endParaRPr lang="sr-Latn-RS" sz="900" i="1" dirty="0"/>
          </a:p>
        </p:txBody>
      </p:sp>
      <p:sp>
        <p:nvSpPr>
          <p:cNvPr id="4" name="Okvir za tekst 3"/>
          <p:cNvSpPr txBox="1"/>
          <p:nvPr/>
        </p:nvSpPr>
        <p:spPr>
          <a:xfrm>
            <a:off x="522779" y="222149"/>
            <a:ext cx="59483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Најчешћи проблеми са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ХНБ на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нивоу специјалистичке службе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kvir za tekst 4"/>
          <p:cNvSpPr txBox="1"/>
          <p:nvPr/>
        </p:nvSpPr>
        <p:spPr>
          <a:xfrm>
            <a:off x="522779" y="1529861"/>
            <a:ext cx="82871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Превише пацијената–премало </a:t>
            </a: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специјалиста</a:t>
            </a:r>
            <a:endParaRPr kumimoji="0" lang="sr-Latn-R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sr-Cyrl-R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Ограничен </a:t>
            </a: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приступ, дуге листе </a:t>
            </a: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чекања</a:t>
            </a:r>
            <a:endParaRPr kumimoji="0" lang="sr-Latn-R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sr-Cyrl-R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Недостатак координације</a:t>
            </a:r>
            <a:endParaRPr kumimoji="0" lang="sr-Latn-R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sr-Cyrl-R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Побољшање </a:t>
            </a: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лечењу се </a:t>
            </a: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одржава </a:t>
            </a: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када се пацијент врати у услове “уобичајеног” </a:t>
            </a: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лечења</a:t>
            </a:r>
            <a:endParaRPr kumimoji="0" lang="sr-Latn-R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sr-Cyrl-R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Здравствена </a:t>
            </a: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заштита се обезбеђује само врло малом делу од укупног броја пацијената којима је потребна</a:t>
            </a: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4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4253" y="553915"/>
            <a:ext cx="8062363" cy="888023"/>
          </a:xfrm>
        </p:spPr>
        <p:txBody>
          <a:bodyPr/>
          <a:lstStyle/>
          <a:p>
            <a:r>
              <a:rPr lang="sr-Cyrl-RS" sz="2400" u="sng" dirty="0" smtClean="0"/>
              <a:t>ДОКУМЕНТИ ОД НАЦИОНАЛНОГ ЗНАЧАЈА</a:t>
            </a:r>
            <a:br>
              <a:rPr lang="sr-Cyrl-RS" sz="2400" u="sng" dirty="0" smtClean="0"/>
            </a:br>
            <a:endParaRPr lang="sr-Latn-RS" sz="2400" u="sng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720602" y="1520947"/>
            <a:ext cx="8036536" cy="34291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rgbClr val="92D050"/>
                </a:solidFill>
              </a:rPr>
              <a:t>Национална стратегија за контролу и превенцију </a:t>
            </a:r>
            <a:r>
              <a:rPr lang="sr-Cyrl-RS" dirty="0" smtClean="0">
                <a:solidFill>
                  <a:srgbClr val="92D050"/>
                </a:solidFill>
              </a:rPr>
              <a:t>ХНБ – 2008. године</a:t>
            </a:r>
          </a:p>
          <a:p>
            <a:endParaRPr lang="sr-Cyrl-RS" dirty="0" smtClean="0">
              <a:solidFill>
                <a:srgbClr val="92D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rgbClr val="92D050"/>
                </a:solidFill>
              </a:rPr>
              <a:t>Национални програм </a:t>
            </a:r>
            <a:r>
              <a:rPr lang="sr-Cyrl-RS" dirty="0">
                <a:solidFill>
                  <a:srgbClr val="92D050"/>
                </a:solidFill>
              </a:rPr>
              <a:t>превенције </a:t>
            </a:r>
            <a:r>
              <a:rPr lang="sr-Cyrl-RS" dirty="0" smtClean="0">
                <a:solidFill>
                  <a:srgbClr val="92D050"/>
                </a:solidFill>
              </a:rPr>
              <a:t>и ране детекције типа 2 дијабетеса</a:t>
            </a:r>
          </a:p>
          <a:p>
            <a:endParaRPr lang="sr-Cyrl-RS" dirty="0" smtClean="0">
              <a:solidFill>
                <a:srgbClr val="92D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rgbClr val="92D050"/>
                </a:solidFill>
              </a:rPr>
              <a:t>Национални водич за превенцију тип 2 дијабетеса – </a:t>
            </a:r>
            <a:r>
              <a:rPr lang="sr-Latn-RS" dirty="0" smtClean="0">
                <a:solidFill>
                  <a:srgbClr val="92D050"/>
                </a:solidFill>
              </a:rPr>
              <a:t>II </a:t>
            </a:r>
            <a:r>
              <a:rPr lang="sr-Cyrl-RS" dirty="0" smtClean="0">
                <a:solidFill>
                  <a:srgbClr val="92D050"/>
                </a:solidFill>
              </a:rPr>
              <a:t>измењено и допуњено издање 2012. године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R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dirty="0"/>
          </a:p>
        </p:txBody>
      </p:sp>
      <p:pic>
        <p:nvPicPr>
          <p:cNvPr id="5" name="Slika 4"/>
          <p:cNvPicPr/>
          <p:nvPr/>
        </p:nvPicPr>
        <p:blipFill rotWithShape="1">
          <a:blip r:embed="rId2"/>
          <a:srcRect l="23014" t="24983" r="57843" b="63734"/>
          <a:stretch/>
        </p:blipFill>
        <p:spPr bwMode="auto">
          <a:xfrm>
            <a:off x="1617785" y="4950070"/>
            <a:ext cx="5759939" cy="15635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98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gaonik 3"/>
          <p:cNvSpPr/>
          <p:nvPr/>
        </p:nvSpPr>
        <p:spPr>
          <a:xfrm>
            <a:off x="553916" y="301088"/>
            <a:ext cx="74470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u="sng" dirty="0"/>
              <a:t>Национална стратегија за контролу и превенцију ХНБ – 2008. године</a:t>
            </a:r>
          </a:p>
        </p:txBody>
      </p:sp>
      <p:pic>
        <p:nvPicPr>
          <p:cNvPr id="5" name="Slika 4"/>
          <p:cNvPicPr/>
          <p:nvPr/>
        </p:nvPicPr>
        <p:blipFill rotWithShape="1">
          <a:blip r:embed="rId2"/>
          <a:srcRect l="28853" t="13012" r="29453" b="43317"/>
          <a:stretch/>
        </p:blipFill>
        <p:spPr bwMode="auto">
          <a:xfrm>
            <a:off x="677008" y="1635370"/>
            <a:ext cx="6822830" cy="4615961"/>
          </a:xfrm>
          <a:prstGeom prst="rect">
            <a:avLst/>
          </a:prstGeom>
          <a:ln>
            <a:solidFill>
              <a:srgbClr val="92D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ravougaonik zaobljenih uglova 5"/>
          <p:cNvSpPr/>
          <p:nvPr/>
        </p:nvSpPr>
        <p:spPr>
          <a:xfrm>
            <a:off x="1705708" y="4290646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Pravougaonik zaobljenih uglova 6"/>
          <p:cNvSpPr/>
          <p:nvPr/>
        </p:nvSpPr>
        <p:spPr>
          <a:xfrm>
            <a:off x="1121019" y="4033582"/>
            <a:ext cx="6312877" cy="360484"/>
          </a:xfrm>
          <a:prstGeom prst="roundRect">
            <a:avLst/>
          </a:prstGeom>
          <a:noFill/>
          <a:ln w="50800">
            <a:solidFill>
              <a:srgbClr val="92D050">
                <a:alpha val="4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364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gaonik 3"/>
          <p:cNvSpPr/>
          <p:nvPr/>
        </p:nvSpPr>
        <p:spPr>
          <a:xfrm>
            <a:off x="316523" y="63698"/>
            <a:ext cx="88274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u="sng" dirty="0"/>
              <a:t>Национални програм превенције и ране детекције типа 2 дијабетеса</a:t>
            </a:r>
          </a:p>
        </p:txBody>
      </p:sp>
      <p:pic>
        <p:nvPicPr>
          <p:cNvPr id="5" name="Slika 4"/>
          <p:cNvPicPr/>
          <p:nvPr/>
        </p:nvPicPr>
        <p:blipFill rotWithShape="1">
          <a:blip r:embed="rId2"/>
          <a:srcRect l="23746" t="12765" r="36084" b="19270"/>
          <a:stretch/>
        </p:blipFill>
        <p:spPr bwMode="auto">
          <a:xfrm>
            <a:off x="1595803" y="1063871"/>
            <a:ext cx="6268915" cy="57083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Prava linija spajanja 6"/>
          <p:cNvCxnSpPr/>
          <p:nvPr/>
        </p:nvCxnSpPr>
        <p:spPr>
          <a:xfrm>
            <a:off x="2259622" y="1327640"/>
            <a:ext cx="2813539" cy="17585"/>
          </a:xfrm>
          <a:prstGeom prst="line">
            <a:avLst/>
          </a:prstGeom>
          <a:ln w="412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1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gaonik 3"/>
          <p:cNvSpPr/>
          <p:nvPr/>
        </p:nvSpPr>
        <p:spPr>
          <a:xfrm>
            <a:off x="501161" y="107658"/>
            <a:ext cx="57501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u="sng" dirty="0"/>
              <a:t>Национални водич за превенцију тип 2 дијабетеса </a:t>
            </a:r>
            <a:endParaRPr lang="sr-Latn-RS" sz="2800" u="sng" dirty="0"/>
          </a:p>
        </p:txBody>
      </p:sp>
      <p:pic>
        <p:nvPicPr>
          <p:cNvPr id="5" name="Slika 4"/>
          <p:cNvPicPr/>
          <p:nvPr/>
        </p:nvPicPr>
        <p:blipFill rotWithShape="1">
          <a:blip r:embed="rId2"/>
          <a:srcRect l="22499" t="32885" r="42011" b="31784"/>
          <a:stretch/>
        </p:blipFill>
        <p:spPr bwMode="auto">
          <a:xfrm>
            <a:off x="1410677" y="1142853"/>
            <a:ext cx="6375400" cy="3569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/>
          <p:cNvPicPr/>
          <p:nvPr/>
        </p:nvPicPr>
        <p:blipFill rotWithShape="1">
          <a:blip r:embed="rId3"/>
          <a:srcRect l="22115" t="18175" r="32958" b="65615"/>
          <a:stretch/>
        </p:blipFill>
        <p:spPr bwMode="auto">
          <a:xfrm>
            <a:off x="1410677" y="4944692"/>
            <a:ext cx="6445885" cy="1308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Prava linija spajanja 6"/>
          <p:cNvCxnSpPr/>
          <p:nvPr/>
        </p:nvCxnSpPr>
        <p:spPr>
          <a:xfrm flipV="1">
            <a:off x="2242037" y="1374722"/>
            <a:ext cx="5544040" cy="2"/>
          </a:xfrm>
          <a:prstGeom prst="line">
            <a:avLst/>
          </a:prstGeom>
          <a:ln w="412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rava linija spajanja 8"/>
          <p:cNvCxnSpPr/>
          <p:nvPr/>
        </p:nvCxnSpPr>
        <p:spPr>
          <a:xfrm>
            <a:off x="2110152" y="5125918"/>
            <a:ext cx="3429002" cy="8790"/>
          </a:xfrm>
          <a:prstGeom prst="line">
            <a:avLst/>
          </a:prstGeom>
          <a:ln w="412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97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03019" y="575532"/>
            <a:ext cx="7886700" cy="760899"/>
          </a:xfrm>
        </p:spPr>
        <p:txBody>
          <a:bodyPr/>
          <a:lstStyle/>
          <a:p>
            <a:r>
              <a:rPr lang="sr-Cyrl-RS" sz="2800" u="sng" dirty="0" smtClean="0"/>
              <a:t>КОМПЛИКАЦИЈЕ шећерне болести</a:t>
            </a:r>
            <a:endParaRPr lang="sr-Latn-RS" sz="2800" u="sng" dirty="0"/>
          </a:p>
        </p:txBody>
      </p:sp>
      <p:sp>
        <p:nvSpPr>
          <p:cNvPr id="5" name="Čuvar mesta za tekst 4"/>
          <p:cNvSpPr>
            <a:spLocks noGrp="1"/>
          </p:cNvSpPr>
          <p:nvPr>
            <p:ph type="body" idx="1"/>
          </p:nvPr>
        </p:nvSpPr>
        <p:spPr>
          <a:xfrm>
            <a:off x="703018" y="1556117"/>
            <a:ext cx="6418751" cy="30158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 err="1" smtClean="0"/>
              <a:t>Исхемијска</a:t>
            </a:r>
            <a:r>
              <a:rPr lang="sr-Cyrl-RS" dirty="0" smtClean="0"/>
              <a:t> болест срца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 smtClean="0"/>
              <a:t>Мождани удар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 smtClean="0"/>
              <a:t>Дијабетесно стопало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 err="1" smtClean="0"/>
              <a:t>Ретинопатија</a:t>
            </a:r>
            <a:endParaRPr lang="sr-Cyrl-R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 smtClean="0"/>
              <a:t>Неуропатија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 err="1" smtClean="0"/>
              <a:t>Нефропатија</a:t>
            </a:r>
            <a:endParaRPr lang="sr-Cyrl-R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226" y="3341076"/>
            <a:ext cx="4669773" cy="351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597511" y="465870"/>
            <a:ext cx="7886700" cy="4827099"/>
          </a:xfrm>
        </p:spPr>
        <p:txBody>
          <a:bodyPr/>
          <a:lstStyle/>
          <a:p>
            <a:r>
              <a:rPr lang="sr-Latn-CS" b="1" u="sng" dirty="0" smtClean="0"/>
              <a:t>Ф</a:t>
            </a:r>
            <a:r>
              <a:rPr lang="sr-Cyrl-RS" b="1" u="sng" dirty="0" smtClean="0"/>
              <a:t>АКТОРИ РИЗИКА</a:t>
            </a:r>
            <a:r>
              <a:rPr lang="sr-Latn-CS" b="1" u="sng" dirty="0" smtClean="0"/>
              <a:t> </a:t>
            </a:r>
            <a:r>
              <a:rPr lang="sr-Latn-CS" b="1" u="sng" dirty="0" err="1"/>
              <a:t>за</a:t>
            </a:r>
            <a:r>
              <a:rPr lang="sr-Latn-CS" b="1" u="sng" dirty="0"/>
              <a:t> </a:t>
            </a:r>
            <a:r>
              <a:rPr lang="sr-Latn-CS" b="1" u="sng" dirty="0" err="1"/>
              <a:t>настанак</a:t>
            </a:r>
            <a:r>
              <a:rPr lang="sr-Latn-CS" b="1" u="sng" dirty="0"/>
              <a:t> </a:t>
            </a:r>
            <a:r>
              <a:rPr lang="sr-Latn-CS" b="1" u="sng" dirty="0" err="1"/>
              <a:t>шећерне</a:t>
            </a:r>
            <a:r>
              <a:rPr lang="sr-Latn-CS" b="1" u="sng" dirty="0"/>
              <a:t> </a:t>
            </a:r>
            <a:r>
              <a:rPr lang="sr-Latn-CS" b="1" u="sng" dirty="0" err="1"/>
              <a:t>болести</a:t>
            </a:r>
            <a:r>
              <a:rPr lang="sr-Latn-CS" b="1" u="sng" dirty="0"/>
              <a:t> </a:t>
            </a:r>
            <a:r>
              <a:rPr lang="sr-Latn-CS" b="1" u="sng" dirty="0" err="1"/>
              <a:t>типа</a:t>
            </a:r>
            <a:r>
              <a:rPr lang="sr-Latn-CS" b="1" u="sng" dirty="0"/>
              <a:t> </a:t>
            </a:r>
            <a:r>
              <a:rPr lang="sr-Latn-CS" b="1" u="sng" dirty="0" smtClean="0"/>
              <a:t>2</a:t>
            </a:r>
            <a:endParaRPr lang="sr-Latn-RS" u="sng" dirty="0"/>
          </a:p>
          <a:p>
            <a:r>
              <a:rPr lang="sr-Latn-CS" dirty="0"/>
              <a:t> </a:t>
            </a:r>
            <a:endParaRPr lang="sr-Latn-R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CS" dirty="0" err="1"/>
              <a:t>гојазност</a:t>
            </a:r>
            <a:r>
              <a:rPr lang="sr-Latn-CS" dirty="0"/>
              <a:t>,</a:t>
            </a:r>
            <a:endParaRPr lang="sr-Latn-R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CS" dirty="0" err="1"/>
              <a:t>недостатак</a:t>
            </a:r>
            <a:r>
              <a:rPr lang="sr-Latn-CS" dirty="0"/>
              <a:t> </a:t>
            </a:r>
            <a:r>
              <a:rPr lang="sr-Latn-CS" dirty="0" err="1"/>
              <a:t>вежбе</a:t>
            </a:r>
            <a:r>
              <a:rPr lang="sr-Latn-CS" dirty="0"/>
              <a:t>,</a:t>
            </a:r>
            <a:endParaRPr lang="sr-Latn-R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CS" dirty="0" err="1"/>
              <a:t>раније</a:t>
            </a:r>
            <a:r>
              <a:rPr lang="sr-Latn-CS" dirty="0"/>
              <a:t> </a:t>
            </a:r>
            <a:r>
              <a:rPr lang="sr-Latn-CS" dirty="0" err="1"/>
              <a:t>идентификована</a:t>
            </a:r>
            <a:r>
              <a:rPr lang="sr-Latn-CS" dirty="0"/>
              <a:t> </a:t>
            </a:r>
            <a:r>
              <a:rPr lang="sr-Latn-CS" dirty="0" err="1"/>
              <a:t>нетолеранција</a:t>
            </a:r>
            <a:r>
              <a:rPr lang="sr-Latn-CS" dirty="0"/>
              <a:t> </a:t>
            </a:r>
            <a:r>
              <a:rPr lang="sr-Latn-CS" dirty="0" err="1"/>
              <a:t>глукозе</a:t>
            </a:r>
            <a:r>
              <a:rPr lang="sr-Latn-CS" dirty="0"/>
              <a:t>, </a:t>
            </a:r>
            <a:endParaRPr lang="sr-Latn-R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CS" dirty="0" err="1"/>
              <a:t>неправилна</a:t>
            </a:r>
            <a:r>
              <a:rPr lang="sr-Latn-CS" dirty="0"/>
              <a:t> </a:t>
            </a:r>
            <a:r>
              <a:rPr lang="sr-Latn-CS" dirty="0" err="1"/>
              <a:t>дијета</a:t>
            </a:r>
            <a:r>
              <a:rPr lang="sr-Latn-CS" dirty="0"/>
              <a:t>,</a:t>
            </a:r>
            <a:endParaRPr lang="sr-Latn-R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CS" dirty="0" err="1"/>
              <a:t>старија</a:t>
            </a:r>
            <a:r>
              <a:rPr lang="sr-Latn-CS" dirty="0"/>
              <a:t> </a:t>
            </a:r>
            <a:r>
              <a:rPr lang="sr-Latn-CS" dirty="0" err="1"/>
              <a:t>животна</a:t>
            </a:r>
            <a:r>
              <a:rPr lang="sr-Latn-CS" dirty="0"/>
              <a:t> </a:t>
            </a:r>
            <a:r>
              <a:rPr lang="sr-Latn-CS" dirty="0" err="1"/>
              <a:t>доб</a:t>
            </a:r>
            <a:r>
              <a:rPr lang="sr-Latn-CS" dirty="0"/>
              <a:t>,</a:t>
            </a:r>
            <a:endParaRPr lang="sr-Latn-R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CS" dirty="0" err="1"/>
              <a:t>висок</a:t>
            </a:r>
            <a:r>
              <a:rPr lang="sr-Latn-CS" dirty="0"/>
              <a:t> </a:t>
            </a:r>
            <a:r>
              <a:rPr lang="sr-Latn-CS" dirty="0" err="1"/>
              <a:t>крвни</a:t>
            </a:r>
            <a:r>
              <a:rPr lang="sr-Latn-CS" dirty="0"/>
              <a:t> </a:t>
            </a:r>
            <a:r>
              <a:rPr lang="sr-Latn-CS" dirty="0" err="1"/>
              <a:t>притисак</a:t>
            </a:r>
            <a:r>
              <a:rPr lang="sr-Latn-CS" dirty="0"/>
              <a:t> и </a:t>
            </a:r>
            <a:r>
              <a:rPr lang="sr-Latn-CS" dirty="0" err="1"/>
              <a:t>висок</a:t>
            </a:r>
            <a:r>
              <a:rPr lang="sr-Latn-CS" dirty="0"/>
              <a:t> </a:t>
            </a:r>
            <a:r>
              <a:rPr lang="sr-Latn-CS" dirty="0" err="1"/>
              <a:t>холестерол</a:t>
            </a:r>
            <a:r>
              <a:rPr lang="sr-Latn-CS" dirty="0"/>
              <a:t>,</a:t>
            </a:r>
            <a:endParaRPr lang="sr-Latn-R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CS" dirty="0" err="1"/>
              <a:t>породична</a:t>
            </a:r>
            <a:r>
              <a:rPr lang="sr-Latn-CS" dirty="0"/>
              <a:t> </a:t>
            </a:r>
            <a:r>
              <a:rPr lang="sr-Latn-CS" dirty="0" err="1"/>
              <a:t>историја</a:t>
            </a:r>
            <a:r>
              <a:rPr lang="sr-Latn-CS" dirty="0"/>
              <a:t> </a:t>
            </a:r>
            <a:r>
              <a:rPr lang="sr-Latn-CS" dirty="0" err="1"/>
              <a:t>дијабетеса</a:t>
            </a:r>
            <a:r>
              <a:rPr lang="sr-Latn-CS" dirty="0"/>
              <a:t>,</a:t>
            </a:r>
            <a:endParaRPr lang="sr-Latn-R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CS" dirty="0" err="1"/>
              <a:t>гестацијски</a:t>
            </a:r>
            <a:r>
              <a:rPr lang="sr-Latn-CS" dirty="0"/>
              <a:t> </a:t>
            </a:r>
            <a:r>
              <a:rPr lang="sr-Latn-CS" dirty="0" err="1"/>
              <a:t>дијабетес</a:t>
            </a:r>
            <a:r>
              <a:rPr lang="sr-Latn-CS" dirty="0"/>
              <a:t>.</a:t>
            </a:r>
            <a:endParaRPr lang="sr-Latn-RS" dirty="0"/>
          </a:p>
          <a:p>
            <a:endParaRPr lang="sr-Latn-R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585" y="4464379"/>
            <a:ext cx="3411415" cy="23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70339" y="123093"/>
            <a:ext cx="4853353" cy="6673362"/>
          </a:xfrm>
        </p:spPr>
        <p:txBody>
          <a:bodyPr/>
          <a:lstStyle/>
          <a:p>
            <a:r>
              <a:rPr lang="sr-Latn-CS" b="1" dirty="0" err="1"/>
              <a:t>Упозоравајући</a:t>
            </a:r>
            <a:r>
              <a:rPr lang="sr-Latn-CS" b="1" dirty="0"/>
              <a:t> </a:t>
            </a:r>
            <a:r>
              <a:rPr lang="sr-Latn-CS" b="1" dirty="0" err="1"/>
              <a:t>знаци</a:t>
            </a:r>
            <a:r>
              <a:rPr lang="sr-Latn-CS" b="1" dirty="0"/>
              <a:t> </a:t>
            </a:r>
            <a:endParaRPr lang="sr-Cyrl-RS" b="1" dirty="0" smtClean="0"/>
          </a:p>
          <a:p>
            <a:r>
              <a:rPr lang="sr-Latn-CS" b="1" dirty="0" err="1" smtClean="0"/>
              <a:t>шећерне</a:t>
            </a:r>
            <a:r>
              <a:rPr lang="sr-Latn-CS" b="1" dirty="0" smtClean="0"/>
              <a:t> </a:t>
            </a:r>
            <a:r>
              <a:rPr lang="sr-Latn-CS" b="1" dirty="0" err="1" smtClean="0"/>
              <a:t>болести</a:t>
            </a:r>
            <a:endParaRPr lang="sr-Latn-RS" dirty="0"/>
          </a:p>
          <a:p>
            <a:r>
              <a:rPr lang="sr-Latn-CS" dirty="0"/>
              <a:t> </a:t>
            </a:r>
            <a:endParaRPr lang="sr-Latn-R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CS" sz="2000" dirty="0" err="1"/>
              <a:t>често</a:t>
            </a:r>
            <a:r>
              <a:rPr lang="sr-Latn-CS" sz="2000" dirty="0"/>
              <a:t> </a:t>
            </a:r>
            <a:r>
              <a:rPr lang="sr-Latn-CS" sz="2000" dirty="0" err="1"/>
              <a:t>мокрење</a:t>
            </a:r>
            <a:r>
              <a:rPr lang="sr-Latn-CS" sz="2000" dirty="0"/>
              <a:t>,</a:t>
            </a:r>
            <a:endParaRPr lang="sr-Latn-R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CS" sz="2000" dirty="0" err="1"/>
              <a:t>превелика</a:t>
            </a:r>
            <a:r>
              <a:rPr lang="sr-Latn-CS" sz="2000" dirty="0"/>
              <a:t> </a:t>
            </a:r>
            <a:r>
              <a:rPr lang="sr-Latn-CS" sz="2000" dirty="0" err="1"/>
              <a:t>жеђ</a:t>
            </a:r>
            <a:r>
              <a:rPr lang="sr-Latn-CS" sz="2000" dirty="0"/>
              <a:t>,</a:t>
            </a:r>
            <a:endParaRPr lang="sr-Latn-R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CS" sz="2000" dirty="0" err="1"/>
              <a:t>повећана</a:t>
            </a:r>
            <a:r>
              <a:rPr lang="sr-Latn-CS" sz="2000" dirty="0"/>
              <a:t> </a:t>
            </a:r>
            <a:r>
              <a:rPr lang="sr-Latn-CS" sz="2000" dirty="0" err="1"/>
              <a:t>глад</a:t>
            </a:r>
            <a:r>
              <a:rPr lang="sr-Latn-CS" sz="2000" dirty="0"/>
              <a:t>,</a:t>
            </a:r>
            <a:endParaRPr lang="sr-Latn-R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CS" sz="2000" dirty="0" err="1"/>
              <a:t>губитак</a:t>
            </a:r>
            <a:r>
              <a:rPr lang="sr-Latn-CS" sz="2000" dirty="0"/>
              <a:t> </a:t>
            </a:r>
            <a:r>
              <a:rPr lang="sr-Latn-CS" sz="2000" dirty="0" err="1"/>
              <a:t>тежине</a:t>
            </a:r>
            <a:r>
              <a:rPr lang="sr-Latn-CS" sz="2000" dirty="0"/>
              <a:t>,</a:t>
            </a:r>
            <a:endParaRPr lang="sr-Latn-R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CS" sz="2000" dirty="0" err="1"/>
              <a:t>замор</a:t>
            </a:r>
            <a:r>
              <a:rPr lang="sr-Latn-CS" sz="2000" dirty="0"/>
              <a:t>,</a:t>
            </a:r>
            <a:endParaRPr lang="sr-Latn-R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CS" sz="2000" dirty="0" err="1"/>
              <a:t>недостатак</a:t>
            </a:r>
            <a:r>
              <a:rPr lang="sr-Latn-CS" sz="2000" dirty="0"/>
              <a:t> </a:t>
            </a:r>
            <a:r>
              <a:rPr lang="sr-Latn-CS" sz="2000" dirty="0" err="1"/>
              <a:t>интересовања</a:t>
            </a:r>
            <a:r>
              <a:rPr lang="sr-Latn-CS" sz="2000" dirty="0"/>
              <a:t> и </a:t>
            </a:r>
            <a:r>
              <a:rPr lang="sr-Latn-CS" sz="2000" dirty="0" err="1"/>
              <a:t>концентрације</a:t>
            </a:r>
            <a:r>
              <a:rPr lang="sr-Latn-CS" sz="2000" dirty="0"/>
              <a:t>,</a:t>
            </a:r>
            <a:endParaRPr lang="sr-Latn-R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CS" sz="2000" dirty="0" err="1"/>
              <a:t>повраћање</a:t>
            </a:r>
            <a:r>
              <a:rPr lang="sr-Latn-CS" sz="2000" dirty="0"/>
              <a:t> и </a:t>
            </a:r>
            <a:r>
              <a:rPr lang="sr-Latn-CS" sz="2000" dirty="0" err="1"/>
              <a:t>бол</a:t>
            </a:r>
            <a:r>
              <a:rPr lang="sr-Latn-CS" sz="2000" dirty="0"/>
              <a:t> у </a:t>
            </a:r>
            <a:r>
              <a:rPr lang="sr-Latn-CS" sz="2000" dirty="0" err="1"/>
              <a:t>желуцу</a:t>
            </a:r>
            <a:r>
              <a:rPr lang="sr-Latn-CS" sz="2000" dirty="0"/>
              <a:t> (</a:t>
            </a:r>
            <a:r>
              <a:rPr lang="sr-Latn-CS" sz="2000" dirty="0" err="1"/>
              <a:t>често</a:t>
            </a:r>
            <a:r>
              <a:rPr lang="sr-Latn-CS" sz="2000" dirty="0"/>
              <a:t> у </a:t>
            </a:r>
            <a:r>
              <a:rPr lang="sr-Latn-CS" sz="2000" dirty="0" err="1"/>
              <a:t>заблуди</a:t>
            </a:r>
            <a:r>
              <a:rPr lang="sr-Latn-CS" sz="2000" dirty="0"/>
              <a:t> </a:t>
            </a:r>
            <a:r>
              <a:rPr lang="sr-Latn-CS" sz="2000" dirty="0" err="1"/>
              <a:t>као</a:t>
            </a:r>
            <a:r>
              <a:rPr lang="sr-Latn-CS" sz="2000" dirty="0"/>
              <a:t> </a:t>
            </a:r>
            <a:r>
              <a:rPr lang="sr-Latn-CS" sz="2000" dirty="0" err="1"/>
              <a:t>стомачни</a:t>
            </a:r>
            <a:r>
              <a:rPr lang="sr-Latn-CS" sz="2000" dirty="0"/>
              <a:t> </a:t>
            </a:r>
            <a:r>
              <a:rPr lang="sr-Latn-CS" sz="2000" dirty="0" err="1"/>
              <a:t>грип</a:t>
            </a:r>
            <a:r>
              <a:rPr lang="sr-Latn-CS" sz="2000" dirty="0"/>
              <a:t>),</a:t>
            </a:r>
            <a:endParaRPr lang="sr-Latn-R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CS" sz="2000" dirty="0" err="1"/>
              <a:t>пецкање</a:t>
            </a:r>
            <a:r>
              <a:rPr lang="sr-Latn-CS" sz="2000" dirty="0"/>
              <a:t> </a:t>
            </a:r>
            <a:r>
              <a:rPr lang="sr-Latn-CS" sz="2000" dirty="0" err="1"/>
              <a:t>или</a:t>
            </a:r>
            <a:r>
              <a:rPr lang="sr-Latn-CS" sz="2000" dirty="0"/>
              <a:t> </a:t>
            </a:r>
            <a:r>
              <a:rPr lang="sr-Latn-CS" sz="2000" dirty="0" err="1"/>
              <a:t>утрнулост</a:t>
            </a:r>
            <a:r>
              <a:rPr lang="sr-Latn-CS" sz="2000" dirty="0"/>
              <a:t> </a:t>
            </a:r>
            <a:r>
              <a:rPr lang="sr-Latn-CS" sz="2000" dirty="0" err="1"/>
              <a:t>осећаја</a:t>
            </a:r>
            <a:r>
              <a:rPr lang="sr-Latn-CS" sz="2000" dirty="0"/>
              <a:t> у </a:t>
            </a:r>
            <a:r>
              <a:rPr lang="sr-Latn-CS" sz="2000" dirty="0" err="1"/>
              <a:t>рукама</a:t>
            </a:r>
            <a:r>
              <a:rPr lang="sr-Latn-CS" sz="2000" dirty="0"/>
              <a:t> и </a:t>
            </a:r>
            <a:r>
              <a:rPr lang="sr-Latn-CS" sz="2000" dirty="0" err="1"/>
              <a:t>ногама</a:t>
            </a:r>
            <a:r>
              <a:rPr lang="sr-Latn-CS" sz="2000" dirty="0"/>
              <a:t>,</a:t>
            </a:r>
            <a:endParaRPr lang="sr-Latn-R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CS" sz="2000" dirty="0" err="1"/>
              <a:t>замућен</a:t>
            </a:r>
            <a:r>
              <a:rPr lang="sr-Latn-CS" sz="2000" dirty="0"/>
              <a:t> </a:t>
            </a:r>
            <a:r>
              <a:rPr lang="sr-Latn-CS" sz="2000" dirty="0" err="1"/>
              <a:t>вид</a:t>
            </a:r>
            <a:r>
              <a:rPr lang="sr-Latn-CS" sz="2000" dirty="0"/>
              <a:t>,</a:t>
            </a:r>
            <a:endParaRPr lang="sr-Latn-R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CS" sz="2000" dirty="0" err="1"/>
              <a:t>честе</a:t>
            </a:r>
            <a:r>
              <a:rPr lang="sr-Latn-CS" sz="2000" dirty="0"/>
              <a:t> </a:t>
            </a:r>
            <a:r>
              <a:rPr lang="sr-Latn-CS" sz="2000" dirty="0" err="1"/>
              <a:t>инфекције</a:t>
            </a:r>
            <a:r>
              <a:rPr lang="sr-Latn-CS" sz="2000" dirty="0"/>
              <a:t>,</a:t>
            </a:r>
            <a:endParaRPr lang="sr-Latn-R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CS" sz="2000" dirty="0" err="1"/>
              <a:t>споро</a:t>
            </a:r>
            <a:r>
              <a:rPr lang="sr-Latn-CS" sz="2000" dirty="0"/>
              <a:t> </a:t>
            </a:r>
            <a:r>
              <a:rPr lang="sr-Latn-CS" sz="2000" dirty="0" err="1"/>
              <a:t>зарастање</a:t>
            </a:r>
            <a:r>
              <a:rPr lang="sr-Latn-CS" sz="2000" dirty="0"/>
              <a:t> </a:t>
            </a:r>
            <a:r>
              <a:rPr lang="sr-Latn-CS" sz="2000" dirty="0" err="1"/>
              <a:t>рана</a:t>
            </a:r>
            <a:r>
              <a:rPr lang="sr-Latn-CS" sz="2000" dirty="0"/>
              <a:t>.</a:t>
            </a:r>
            <a:endParaRPr lang="sr-Latn-RS" sz="2000" dirty="0"/>
          </a:p>
          <a:p>
            <a:endParaRPr lang="sr-Latn-RS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381" y="0"/>
            <a:ext cx="4360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48040" y="712178"/>
            <a:ext cx="8133251" cy="3244361"/>
          </a:xfrm>
        </p:spPr>
        <p:txBody>
          <a:bodyPr/>
          <a:lstStyle/>
          <a:p>
            <a:r>
              <a:rPr lang="sr-Latn-CS" sz="2800" b="1" u="sng" dirty="0" smtClean="0"/>
              <a:t>ПРЕПОРУКЕ</a:t>
            </a:r>
            <a:endParaRPr lang="sr-Cyrl-RS" sz="2800" b="1" u="sng" dirty="0" smtClean="0"/>
          </a:p>
          <a:p>
            <a:endParaRPr lang="sr-Latn-R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Cyrl-RS" dirty="0" smtClean="0"/>
              <a:t>С</a:t>
            </a:r>
            <a:r>
              <a:rPr lang="sr-Latn-CS" dirty="0" err="1" smtClean="0"/>
              <a:t>мањити</a:t>
            </a:r>
            <a:r>
              <a:rPr lang="sr-Latn-CS" dirty="0" smtClean="0"/>
              <a:t> </a:t>
            </a:r>
            <a:r>
              <a:rPr lang="sr-Latn-CS" dirty="0" err="1"/>
              <a:t>унос</a:t>
            </a:r>
            <a:r>
              <a:rPr lang="sr-Latn-CS" dirty="0"/>
              <a:t> </a:t>
            </a:r>
            <a:r>
              <a:rPr lang="sr-Latn-CS" dirty="0" err="1"/>
              <a:t>соли</a:t>
            </a:r>
            <a:r>
              <a:rPr lang="sr-Latn-CS" dirty="0"/>
              <a:t> и </a:t>
            </a:r>
            <a:r>
              <a:rPr lang="sr-Latn-CS" dirty="0" err="1"/>
              <a:t>масти</a:t>
            </a:r>
            <a:r>
              <a:rPr lang="sr-Latn-CS" dirty="0"/>
              <a:t> у </a:t>
            </a:r>
            <a:r>
              <a:rPr lang="sr-Latn-CS" dirty="0" err="1" smtClean="0"/>
              <a:t>исхрани</a:t>
            </a:r>
            <a:endParaRPr lang="sr-Latn-CS" dirty="0" smtClean="0"/>
          </a:p>
          <a:p>
            <a:pPr lvl="0"/>
            <a:endParaRPr lang="sr-Latn-R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Cyrl-RS" dirty="0" smtClean="0"/>
              <a:t>П</a:t>
            </a:r>
            <a:r>
              <a:rPr lang="sr-Latn-CS" dirty="0" err="1" smtClean="0"/>
              <a:t>овећати</a:t>
            </a:r>
            <a:r>
              <a:rPr lang="sr-Latn-CS" dirty="0" smtClean="0"/>
              <a:t> </a:t>
            </a:r>
            <a:r>
              <a:rPr lang="sr-Latn-CS" dirty="0" err="1"/>
              <a:t>ниво</a:t>
            </a:r>
            <a:r>
              <a:rPr lang="sr-Latn-CS" dirty="0"/>
              <a:t> </a:t>
            </a:r>
            <a:r>
              <a:rPr lang="sr-Latn-CS" dirty="0" err="1"/>
              <a:t>физичке</a:t>
            </a:r>
            <a:r>
              <a:rPr lang="sr-Latn-CS" dirty="0"/>
              <a:t> </a:t>
            </a:r>
            <a:r>
              <a:rPr lang="sr-Latn-CS" dirty="0" err="1"/>
              <a:t>активности</a:t>
            </a:r>
            <a:r>
              <a:rPr lang="sr-Latn-CS" dirty="0"/>
              <a:t> </a:t>
            </a:r>
            <a:endParaRPr lang="sr-Latn-CS" dirty="0" smtClean="0"/>
          </a:p>
          <a:p>
            <a:pPr lvl="0"/>
            <a:endParaRPr lang="sr-Latn-R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Cyrl-RS" dirty="0" err="1"/>
              <a:t>Р</a:t>
            </a:r>
            <a:r>
              <a:rPr lang="sr-Latn-CS" dirty="0" err="1" smtClean="0"/>
              <a:t>егулисати</a:t>
            </a:r>
            <a:r>
              <a:rPr lang="sr-Latn-CS" dirty="0" smtClean="0"/>
              <a:t> </a:t>
            </a:r>
            <a:r>
              <a:rPr lang="sr-Latn-CS" dirty="0" err="1"/>
              <a:t>телесну</a:t>
            </a:r>
            <a:r>
              <a:rPr lang="sr-Latn-CS" dirty="0"/>
              <a:t> </a:t>
            </a:r>
            <a:r>
              <a:rPr lang="sr-Latn-CS" dirty="0" err="1" smtClean="0"/>
              <a:t>тежину</a:t>
            </a:r>
            <a:endParaRPr lang="sr-Latn-CS" dirty="0" smtClean="0"/>
          </a:p>
          <a:p>
            <a:pPr lvl="0"/>
            <a:endParaRPr lang="sr-Latn-R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Cyrl-RS" dirty="0" err="1"/>
              <a:t>Н</a:t>
            </a:r>
            <a:r>
              <a:rPr lang="sr-Latn-CS" dirty="0" smtClean="0"/>
              <a:t>е </a:t>
            </a:r>
            <a:r>
              <a:rPr lang="sr-Latn-CS" dirty="0" err="1"/>
              <a:t>пушити</a:t>
            </a:r>
            <a:r>
              <a:rPr lang="sr-Latn-CS" dirty="0"/>
              <a:t>.</a:t>
            </a:r>
            <a:endParaRPr lang="sr-Latn-RS" dirty="0"/>
          </a:p>
          <a:p>
            <a:endParaRPr lang="sr-Latn-R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327" y="4879731"/>
            <a:ext cx="4362673" cy="197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623888" y="382100"/>
            <a:ext cx="7886700" cy="611431"/>
          </a:xfrm>
        </p:spPr>
        <p:txBody>
          <a:bodyPr/>
          <a:lstStyle/>
          <a:p>
            <a:r>
              <a:rPr lang="sr-Cyrl-RS" sz="3200" b="1" u="sng" dirty="0" smtClean="0"/>
              <a:t>Шећерна болест </a:t>
            </a:r>
            <a:r>
              <a:rPr lang="sr-Cyrl-RS" sz="2400" b="1" u="sng" dirty="0" smtClean="0"/>
              <a:t>(</a:t>
            </a:r>
            <a:r>
              <a:rPr lang="ru-RU" sz="2400" b="1" i="1" u="sng" dirty="0" smtClean="0"/>
              <a:t>Diabetes mellitus)</a:t>
            </a:r>
            <a:endParaRPr lang="sr-Latn-RS" sz="2400" u="sng" dirty="0"/>
          </a:p>
        </p:txBody>
      </p:sp>
      <p:sp>
        <p:nvSpPr>
          <p:cNvPr id="5" name="Čuvar mesta za tekst 4"/>
          <p:cNvSpPr>
            <a:spLocks noGrp="1"/>
          </p:cNvSpPr>
          <p:nvPr>
            <p:ph type="body" idx="1"/>
          </p:nvPr>
        </p:nvSpPr>
        <p:spPr>
          <a:xfrm>
            <a:off x="623888" y="1503362"/>
            <a:ext cx="8238758" cy="3719269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dirty="0" smtClean="0"/>
              <a:t>Х</a:t>
            </a:r>
            <a:r>
              <a:rPr lang="en-US" dirty="0" err="1" smtClean="0"/>
              <a:t>ронична</a:t>
            </a:r>
            <a:r>
              <a:rPr lang="en-US" dirty="0" smtClean="0"/>
              <a:t> </a:t>
            </a:r>
            <a:r>
              <a:rPr lang="sr-Cyrl-RS" dirty="0" err="1" smtClean="0"/>
              <a:t>незаразна</a:t>
            </a:r>
            <a:r>
              <a:rPr lang="sr-Cyrl-RS" dirty="0" smtClean="0"/>
              <a:t> </a:t>
            </a:r>
            <a:r>
              <a:rPr lang="en-US" dirty="0" err="1" smtClean="0"/>
              <a:t>болест</a:t>
            </a:r>
            <a:r>
              <a:rPr lang="en-US" dirty="0" smtClean="0"/>
              <a:t> </a:t>
            </a:r>
            <a:r>
              <a:rPr lang="sr-Cyrl-RS" dirty="0" smtClean="0"/>
              <a:t>(ХНБ) </a:t>
            </a:r>
            <a:r>
              <a:rPr lang="en-US" dirty="0" smtClean="0"/>
              <a:t>у </a:t>
            </a:r>
            <a:r>
              <a:rPr lang="en-US" dirty="0" err="1"/>
              <a:t>којој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нарушен</a:t>
            </a:r>
            <a:r>
              <a:rPr lang="en-US" dirty="0"/>
              <a:t> </a:t>
            </a:r>
            <a:r>
              <a:rPr lang="en-US" dirty="0" err="1"/>
              <a:t>метаболизам</a:t>
            </a:r>
            <a:r>
              <a:rPr lang="en-US" dirty="0"/>
              <a:t> </a:t>
            </a:r>
            <a:r>
              <a:rPr lang="en-US" dirty="0" err="1"/>
              <a:t>глукозе</a:t>
            </a:r>
            <a:r>
              <a:rPr lang="en-US" dirty="0"/>
              <a:t> </a:t>
            </a:r>
            <a:r>
              <a:rPr lang="en-US" dirty="0" err="1"/>
              <a:t>због</a:t>
            </a:r>
            <a:r>
              <a:rPr lang="en-US" dirty="0"/>
              <a:t> </a:t>
            </a:r>
            <a:r>
              <a:rPr lang="en-US" dirty="0" err="1"/>
              <a:t>недовољне</a:t>
            </a:r>
            <a:r>
              <a:rPr lang="en-US" dirty="0"/>
              <a:t> </a:t>
            </a:r>
            <a:r>
              <a:rPr lang="en-US" dirty="0" err="1"/>
              <a:t>производње</a:t>
            </a:r>
            <a:r>
              <a:rPr lang="en-US" dirty="0"/>
              <a:t>, </a:t>
            </a:r>
            <a:r>
              <a:rPr lang="en-US" dirty="0" err="1"/>
              <a:t>односно</a:t>
            </a:r>
            <a:r>
              <a:rPr lang="en-US" dirty="0"/>
              <a:t> </a:t>
            </a:r>
            <a:r>
              <a:rPr lang="en-US" dirty="0" err="1"/>
              <a:t>неадекватне</a:t>
            </a:r>
            <a:r>
              <a:rPr lang="en-US" dirty="0"/>
              <a:t> </a:t>
            </a:r>
            <a:r>
              <a:rPr lang="en-US" dirty="0" err="1"/>
              <a:t>искоришћености</a:t>
            </a:r>
            <a:r>
              <a:rPr lang="en-US" dirty="0"/>
              <a:t> </a:t>
            </a:r>
            <a:r>
              <a:rPr lang="en-US" dirty="0" err="1"/>
              <a:t>хормона</a:t>
            </a:r>
            <a:r>
              <a:rPr lang="en-US" dirty="0"/>
              <a:t> </a:t>
            </a:r>
            <a:r>
              <a:rPr lang="en-US" dirty="0" err="1"/>
              <a:t>инсулина</a:t>
            </a:r>
            <a:r>
              <a:rPr lang="en-US" dirty="0"/>
              <a:t>, </a:t>
            </a:r>
            <a:r>
              <a:rPr lang="en-US" dirty="0" err="1"/>
              <a:t>којег</a:t>
            </a:r>
            <a:r>
              <a:rPr lang="en-US" dirty="0"/>
              <a:t> </a:t>
            </a:r>
            <a:r>
              <a:rPr lang="en-US" dirty="0" err="1"/>
              <a:t>производи</a:t>
            </a:r>
            <a:r>
              <a:rPr lang="en-US" dirty="0"/>
              <a:t> </a:t>
            </a:r>
            <a:r>
              <a:rPr lang="en-US" dirty="0" err="1"/>
              <a:t>гуштерача</a:t>
            </a:r>
            <a:r>
              <a:rPr lang="en-US" dirty="0"/>
              <a:t> (</a:t>
            </a:r>
            <a:r>
              <a:rPr lang="en-US" dirty="0" err="1"/>
              <a:t>пан</a:t>
            </a:r>
            <a:r>
              <a:rPr lang="sr-Cyrl-CS" dirty="0"/>
              <a:t>к</a:t>
            </a:r>
            <a:r>
              <a:rPr lang="en-US" dirty="0" err="1"/>
              <a:t>реас</a:t>
            </a:r>
            <a:r>
              <a:rPr lang="en-US" dirty="0" smtClean="0"/>
              <a:t>)</a:t>
            </a:r>
            <a:endParaRPr lang="sr-Cyrl-R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r-Cyrl-R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Инсулин </a:t>
            </a:r>
            <a:r>
              <a:rPr lang="ru-RU" dirty="0"/>
              <a:t>је "кључ" који отвара рецепторска врата за улазак глукозе у ћелије људског организма. На тај начин се омогућава глукози да покрене многе </a:t>
            </a:r>
            <a:r>
              <a:rPr lang="ru-RU" dirty="0" smtClean="0"/>
              <a:t>в</a:t>
            </a:r>
            <a:r>
              <a:rPr lang="sr-Latn-RS" dirty="0" smtClean="0"/>
              <a:t>a</a:t>
            </a:r>
            <a:r>
              <a:rPr lang="ru-RU" dirty="0" smtClean="0"/>
              <a:t>жне </a:t>
            </a:r>
            <a:r>
              <a:rPr lang="ru-RU" dirty="0"/>
              <a:t>биохемијске процесе у организму. </a:t>
            </a:r>
            <a:endParaRPr lang="sr-Latn-R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R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dirty="0"/>
          </a:p>
        </p:txBody>
      </p:sp>
      <p:sp>
        <p:nvSpPr>
          <p:cNvPr id="7" name="Okvir za tekst 6"/>
          <p:cNvSpPr txBox="1"/>
          <p:nvPr/>
        </p:nvSpPr>
        <p:spPr>
          <a:xfrm>
            <a:off x="826477" y="5679776"/>
            <a:ext cx="823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92D050"/>
                </a:solidFill>
                <a:latin typeface="TimesNewRoman"/>
              </a:rPr>
              <a:t>Глобална епидемија дијабетеса је један од највећих јавно</a:t>
            </a:r>
            <a:r>
              <a:rPr lang="ru-RU" sz="2400" dirty="0">
                <a:solidFill>
                  <a:srgbClr val="92D050"/>
                </a:solidFill>
                <a:latin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92D050"/>
                </a:solidFill>
                <a:latin typeface="TimesNewRoman"/>
              </a:rPr>
              <a:t>здравствених изазова </a:t>
            </a:r>
            <a:r>
              <a:rPr lang="ru-RU" sz="2400" dirty="0">
                <a:solidFill>
                  <a:srgbClr val="92D050"/>
                </a:solidFill>
                <a:latin typeface="Times New Roman" panose="02020603050405020304" pitchFamily="18" charset="0"/>
              </a:rPr>
              <a:t>21. </a:t>
            </a:r>
            <a:r>
              <a:rPr lang="ru-RU" sz="2400" dirty="0" smtClean="0">
                <a:solidFill>
                  <a:srgbClr val="92D050"/>
                </a:solidFill>
                <a:latin typeface="TimesNewRoman"/>
              </a:rPr>
              <a:t>века</a:t>
            </a:r>
            <a:endParaRPr lang="sr-Latn-RS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5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227" y="158627"/>
            <a:ext cx="4796258" cy="261900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112532">
            <a:off x="3932586" y="2671643"/>
            <a:ext cx="2404124" cy="312414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53246">
            <a:off x="686880" y="3797780"/>
            <a:ext cx="2994218" cy="183617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368329">
            <a:off x="6327444" y="3959949"/>
            <a:ext cx="2676525" cy="170497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9973">
            <a:off x="-73268" y="1515489"/>
            <a:ext cx="3352800" cy="188595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797" y="5570836"/>
            <a:ext cx="3352800" cy="123825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9822">
            <a:off x="6533662" y="1717070"/>
            <a:ext cx="2548792" cy="1433696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19" y="5176837"/>
            <a:ext cx="2790092" cy="156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8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Čuvar mesta za tekst 4"/>
          <p:cNvSpPr>
            <a:spLocks noGrp="1"/>
          </p:cNvSpPr>
          <p:nvPr>
            <p:ph type="body" idx="1"/>
          </p:nvPr>
        </p:nvSpPr>
        <p:spPr>
          <a:xfrm>
            <a:off x="545122" y="325193"/>
            <a:ext cx="8168055" cy="5996475"/>
          </a:xfrm>
        </p:spPr>
        <p:txBody>
          <a:bodyPr/>
          <a:lstStyle/>
          <a:p>
            <a:r>
              <a:rPr lang="ru-RU" dirty="0"/>
              <a:t>Постоје </a:t>
            </a:r>
            <a:r>
              <a:rPr lang="ru-RU" dirty="0" smtClean="0">
                <a:solidFill>
                  <a:srgbClr val="92D050"/>
                </a:solidFill>
              </a:rPr>
              <a:t>три </a:t>
            </a:r>
            <a:r>
              <a:rPr lang="ru-RU" dirty="0">
                <a:solidFill>
                  <a:srgbClr val="92D050"/>
                </a:solidFill>
              </a:rPr>
              <a:t>типа </a:t>
            </a:r>
            <a:r>
              <a:rPr lang="ru-RU" dirty="0"/>
              <a:t>шећерне болести</a:t>
            </a:r>
            <a:r>
              <a:rPr lang="ru-RU" dirty="0" smtClean="0"/>
              <a:t>:</a:t>
            </a:r>
          </a:p>
          <a:p>
            <a:endParaRPr lang="sr-Latn-R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b="1" i="1" dirty="0" smtClean="0"/>
              <a:t>Diabetes </a:t>
            </a:r>
            <a:r>
              <a:rPr lang="ru-RU" b="1" i="1" dirty="0"/>
              <a:t>mellitus</a:t>
            </a:r>
            <a:r>
              <a:rPr lang="ru-RU" b="1" dirty="0"/>
              <a:t> </a:t>
            </a:r>
            <a:r>
              <a:rPr lang="ru-RU" b="1" dirty="0" smtClean="0">
                <a:solidFill>
                  <a:srgbClr val="92D050"/>
                </a:solidFill>
              </a:rPr>
              <a:t>тип </a:t>
            </a:r>
            <a:r>
              <a:rPr lang="ru-RU" b="1" dirty="0">
                <a:solidFill>
                  <a:srgbClr val="92D050"/>
                </a:solidFill>
              </a:rPr>
              <a:t>1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/>
              <a:t>(некад називан инсулинозависан тип ди</a:t>
            </a:r>
            <a:r>
              <a:rPr lang="sr-Latn-CS" dirty="0"/>
              <a:t>ja</a:t>
            </a:r>
            <a:r>
              <a:rPr lang="ru-RU" dirty="0"/>
              <a:t>бетеса) </a:t>
            </a:r>
            <a:br>
              <a:rPr lang="ru-RU" dirty="0"/>
            </a:br>
            <a:r>
              <a:rPr lang="ru-RU" dirty="0"/>
              <a:t>Особама оболелим од овог типа шећерне болести неопходна је свакодневна терапија инсулином – у зависности од тежине болести инсулин се даје више пута дневно.  </a:t>
            </a:r>
            <a:endParaRPr lang="sr-Latn-R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b="1" i="1" dirty="0" smtClean="0"/>
              <a:t>Diabetes mellitus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92D050"/>
                </a:solidFill>
              </a:rPr>
              <a:t>тип </a:t>
            </a:r>
            <a:r>
              <a:rPr lang="ru-RU" b="1" dirty="0">
                <a:solidFill>
                  <a:srgbClr val="92D050"/>
                </a:solidFill>
              </a:rPr>
              <a:t>2</a:t>
            </a:r>
            <a:r>
              <a:rPr lang="ru-RU" dirty="0"/>
              <a:t> (некад називан инсулинонезависан тип диабетеса) </a:t>
            </a:r>
            <a:br>
              <a:rPr lang="ru-RU" dirty="0"/>
            </a:br>
            <a:r>
              <a:rPr lang="ru-RU" dirty="0"/>
              <a:t>Овај тип шећерне болести јавља се у оболелих којима је очувана функција панкреаса, али је она недовољна. </a:t>
            </a:r>
            <a:endParaRPr lang="sr-Latn-R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b="1" i="1" dirty="0"/>
              <a:t>Diabetes mellitus</a:t>
            </a:r>
            <a:r>
              <a:rPr lang="ru-RU" b="1" dirty="0"/>
              <a:t> </a:t>
            </a:r>
            <a:r>
              <a:rPr lang="ru-RU" b="1" dirty="0" smtClean="0">
                <a:solidFill>
                  <a:srgbClr val="92D050"/>
                </a:solidFill>
              </a:rPr>
              <a:t>г</a:t>
            </a:r>
            <a:r>
              <a:rPr lang="sr-Cyrl-RS" b="1" dirty="0" err="1" smtClean="0">
                <a:solidFill>
                  <a:srgbClr val="92D050"/>
                </a:solidFill>
              </a:rPr>
              <a:t>естациони</a:t>
            </a:r>
            <a:r>
              <a:rPr lang="sr-Cyrl-RS" b="1" dirty="0" smtClean="0">
                <a:solidFill>
                  <a:srgbClr val="92D050"/>
                </a:solidFill>
              </a:rPr>
              <a:t> тип</a:t>
            </a:r>
            <a:endParaRPr lang="sr-Latn-RS" b="1" dirty="0">
              <a:solidFill>
                <a:srgbClr val="92D050"/>
              </a:solidFill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3449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4976" y="193430"/>
            <a:ext cx="8414239" cy="661500"/>
          </a:xfrm>
        </p:spPr>
        <p:txBody>
          <a:bodyPr/>
          <a:lstStyle/>
          <a:p>
            <a:r>
              <a:rPr lang="sr-Cyrl-RS" altLang="sr-Latn-RS" u="sng" dirty="0" smtClean="0"/>
              <a:t>Епидемиолошки подаци</a:t>
            </a:r>
            <a:endParaRPr lang="sr-Latn-RS" altLang="sr-Latn-RS" u="sng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0246" y="1125415"/>
            <a:ext cx="7429500" cy="4677508"/>
          </a:xfrm>
        </p:spPr>
        <p:txBody>
          <a:bodyPr/>
          <a:lstStyle/>
          <a:p>
            <a:r>
              <a:rPr lang="sr-Latn-RS" altLang="sr-Latn-RS" dirty="0" smtClean="0"/>
              <a:t>415 </a:t>
            </a:r>
            <a:r>
              <a:rPr lang="sr-Cyrl-RS" altLang="sr-Latn-RS" dirty="0" smtClean="0"/>
              <a:t>милиона одраслих у свету болује од шећерне болести;</a:t>
            </a:r>
            <a:endParaRPr lang="sr-Latn-RS" altLang="sr-Latn-RS" dirty="0" smtClean="0"/>
          </a:p>
          <a:p>
            <a:r>
              <a:rPr lang="sr-Cyrl-RS" altLang="sr-Latn-RS" dirty="0" smtClean="0"/>
              <a:t>До 2040. године 640 милиона становника ће оболети од шећерне болести;</a:t>
            </a:r>
          </a:p>
          <a:p>
            <a:r>
              <a:rPr lang="sr-Cyrl-RS" altLang="sr-Latn-RS" dirty="0" smtClean="0"/>
              <a:t>Највећи пораст броја оболелих очекује се у земљама у развоју где спада и Србија;</a:t>
            </a:r>
          </a:p>
          <a:p>
            <a:r>
              <a:rPr lang="sr-Cyrl-RS" altLang="sr-Latn-RS" dirty="0" smtClean="0">
                <a:solidFill>
                  <a:srgbClr val="92D050"/>
                </a:solidFill>
              </a:rPr>
              <a:t>У Србији </a:t>
            </a:r>
            <a:r>
              <a:rPr lang="sr-Cyrl-RS" altLang="sr-Latn-RS" dirty="0" smtClean="0"/>
              <a:t>преко 700.000 становника болује од шећерне болести, од тога броја 465.000 је регистровано.</a:t>
            </a:r>
          </a:p>
          <a:p>
            <a:pPr marL="0" indent="0">
              <a:buNone/>
            </a:pPr>
            <a:endParaRPr lang="sr-Cyrl-RS" altLang="sr-Latn-RS" dirty="0" smtClean="0"/>
          </a:p>
          <a:p>
            <a:pPr marL="0" indent="0">
              <a:buNone/>
            </a:pPr>
            <a:r>
              <a:rPr lang="sr-Cyrl-RS" altLang="sr-Latn-RS" dirty="0" smtClean="0">
                <a:solidFill>
                  <a:srgbClr val="92D050"/>
                </a:solidFill>
              </a:rPr>
              <a:t>НА СВАКУ ОСОБУ КОЈА ИМА ШЕЋЕРНУ БОЛЕСТ ДОЛАЗИ ЈЕДНА КОЈА НЕ ЗНА ДА ЈЕ ИМА!</a:t>
            </a:r>
          </a:p>
          <a:p>
            <a:endParaRPr lang="sr-Latn-RS" altLang="sr-Latn-RS" dirty="0"/>
          </a:p>
        </p:txBody>
      </p:sp>
      <p:sp>
        <p:nvSpPr>
          <p:cNvPr id="2" name="Okvir za tekst 1"/>
          <p:cNvSpPr txBox="1"/>
          <p:nvPr/>
        </p:nvSpPr>
        <p:spPr>
          <a:xfrm>
            <a:off x="597877" y="6396647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900" dirty="0" smtClean="0"/>
              <a:t>Извор: </a:t>
            </a:r>
            <a:r>
              <a:rPr lang="en-US" sz="900" i="1" dirty="0" err="1" smtClean="0"/>
              <a:t>Sicree</a:t>
            </a:r>
            <a:r>
              <a:rPr lang="en-US" sz="900" i="1" dirty="0" smtClean="0"/>
              <a:t> </a:t>
            </a:r>
            <a:r>
              <a:rPr lang="en-US" sz="900" i="1" dirty="0"/>
              <a:t>R, Shaw JE, </a:t>
            </a:r>
            <a:r>
              <a:rPr lang="en-US" sz="900" i="1" dirty="0" err="1"/>
              <a:t>Zimmet</a:t>
            </a:r>
            <a:r>
              <a:rPr lang="en-US" sz="900" i="1" dirty="0"/>
              <a:t> PZ. The Global Burden of diabetes. In: </a:t>
            </a:r>
            <a:r>
              <a:rPr lang="en-US" sz="900" i="1" dirty="0" err="1"/>
              <a:t>Gan</a:t>
            </a:r>
            <a:r>
              <a:rPr lang="en-US" sz="900" i="1" dirty="0"/>
              <a:t> D, ed. Diabetes Atlas. 4th </a:t>
            </a:r>
            <a:r>
              <a:rPr lang="en-US" sz="900" i="1" dirty="0" smtClean="0"/>
              <a:t>ed.</a:t>
            </a:r>
            <a:r>
              <a:rPr lang="sr-Cyrl-RS" sz="900" i="1" dirty="0" smtClean="0"/>
              <a:t> </a:t>
            </a:r>
            <a:r>
              <a:rPr lang="sr-Latn-RS" sz="900" i="1" dirty="0" err="1" smtClean="0"/>
              <a:t>Brussels</a:t>
            </a:r>
            <a:r>
              <a:rPr lang="sr-Latn-RS" sz="900" i="1" dirty="0"/>
              <a:t>: </a:t>
            </a:r>
            <a:r>
              <a:rPr lang="sr-Latn-RS" sz="900" i="1" dirty="0" err="1"/>
              <a:t>International</a:t>
            </a:r>
            <a:r>
              <a:rPr lang="sr-Latn-RS" sz="900" i="1" dirty="0"/>
              <a:t> </a:t>
            </a:r>
            <a:r>
              <a:rPr lang="sr-Latn-RS" sz="900" i="1" dirty="0" err="1"/>
              <a:t>Diabetes</a:t>
            </a:r>
            <a:r>
              <a:rPr lang="sr-Latn-RS" sz="900" i="1" dirty="0"/>
              <a:t> </a:t>
            </a:r>
            <a:r>
              <a:rPr lang="sr-Latn-RS" sz="900" i="1" dirty="0" err="1" smtClean="0"/>
              <a:t>Federation</a:t>
            </a:r>
            <a:r>
              <a:rPr lang="sr-Cyrl-RS" sz="900" i="1" dirty="0" smtClean="0"/>
              <a:t>.</a:t>
            </a:r>
          </a:p>
          <a:p>
            <a:r>
              <a:rPr lang="sr-Cyrl-RS" sz="900" i="1" dirty="0"/>
              <a:t> </a:t>
            </a:r>
            <a:r>
              <a:rPr lang="sr-Cyrl-RS" sz="900" i="1" dirty="0" smtClean="0"/>
              <a:t>           Регистар за шећерну болест – Институт за јавно здравље Србије „</a:t>
            </a:r>
            <a:r>
              <a:rPr lang="sr-Cyrl-RS" sz="900" i="1" dirty="0"/>
              <a:t>Д</a:t>
            </a:r>
            <a:r>
              <a:rPr lang="sr-Cyrl-RS" sz="900" i="1" dirty="0" smtClean="0"/>
              <a:t>р Милан Јовановић Батут“</a:t>
            </a:r>
            <a:endParaRPr lang="sr-Latn-R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46285" y="650628"/>
            <a:ext cx="7807569" cy="505557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altLang="sr-Latn-RS" dirty="0" smtClean="0"/>
              <a:t>Инциденција </a:t>
            </a:r>
            <a:r>
              <a:rPr lang="sr-Cyrl-RS" altLang="sr-Latn-RS" dirty="0" smtClean="0"/>
              <a:t>оболелих од шећерне </a:t>
            </a:r>
            <a:r>
              <a:rPr lang="sr-Cyrl-RS" altLang="sr-Latn-RS" dirty="0" smtClean="0"/>
              <a:t>болести тип2 </a:t>
            </a:r>
            <a:r>
              <a:rPr lang="sr-Cyrl-RS" altLang="sr-Latn-RS" dirty="0" smtClean="0"/>
              <a:t>у </a:t>
            </a:r>
            <a:r>
              <a:rPr lang="sr-Cyrl-RS" altLang="sr-Latn-RS" dirty="0" smtClean="0">
                <a:solidFill>
                  <a:srgbClr val="92D050"/>
                </a:solidFill>
              </a:rPr>
              <a:t>Војводини </a:t>
            </a:r>
            <a:r>
              <a:rPr lang="sr-Cyrl-RS" altLang="sr-Latn-RS" dirty="0" smtClean="0">
                <a:solidFill>
                  <a:srgbClr val="92D050"/>
                </a:solidFill>
              </a:rPr>
              <a:t>2017. </a:t>
            </a:r>
            <a:r>
              <a:rPr lang="sr-Cyrl-RS" altLang="sr-Latn-RS" dirty="0" smtClean="0"/>
              <a:t>године била је </a:t>
            </a:r>
            <a:r>
              <a:rPr lang="sr-Cyrl-RS" altLang="sr-Latn-RS" dirty="0" smtClean="0"/>
              <a:t>5298, </a:t>
            </a:r>
            <a:r>
              <a:rPr lang="sr-Cyrl-RS" altLang="sr-Latn-RS" dirty="0" smtClean="0"/>
              <a:t>а стопа </a:t>
            </a:r>
            <a:r>
              <a:rPr lang="sr-Cyrl-RS" altLang="sr-Latn-RS" u="sng" dirty="0" smtClean="0"/>
              <a:t>283,1/100.000</a:t>
            </a:r>
            <a:r>
              <a:rPr lang="sr-Cyrl-RS" altLang="sr-Latn-RS" dirty="0" smtClean="0"/>
              <a:t> </a:t>
            </a:r>
            <a:r>
              <a:rPr lang="sr-Cyrl-RS" altLang="sr-Latn-RS" dirty="0" smtClean="0"/>
              <a:t>становника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altLang="sr-Latn-RS" dirty="0" smtClean="0"/>
              <a:t>На територији </a:t>
            </a:r>
            <a:r>
              <a:rPr lang="sr-Cyrl-RS" altLang="sr-Latn-RS" dirty="0" smtClean="0">
                <a:solidFill>
                  <a:srgbClr val="92D050"/>
                </a:solidFill>
              </a:rPr>
              <a:t>Јужнобачког округа у </a:t>
            </a:r>
            <a:r>
              <a:rPr lang="sr-Cyrl-RS" altLang="sr-Latn-RS" dirty="0" smtClean="0">
                <a:solidFill>
                  <a:srgbClr val="92D050"/>
                </a:solidFill>
              </a:rPr>
              <a:t>2017. </a:t>
            </a:r>
            <a:r>
              <a:rPr lang="sr-Cyrl-RS" altLang="sr-Latn-RS" dirty="0" smtClean="0"/>
              <a:t>години стопа инциденције </a:t>
            </a:r>
            <a:r>
              <a:rPr lang="sr-Cyrl-RS" altLang="sr-Latn-RS" dirty="0"/>
              <a:t>оболелих од шећерне </a:t>
            </a:r>
            <a:r>
              <a:rPr lang="sr-Cyrl-RS" altLang="sr-Latn-RS" dirty="0" smtClean="0"/>
              <a:t>болести тип2 </a:t>
            </a:r>
            <a:r>
              <a:rPr lang="sr-Cyrl-RS" altLang="sr-Latn-RS" dirty="0" smtClean="0"/>
              <a:t>била је </a:t>
            </a:r>
            <a:r>
              <a:rPr lang="sr-Cyrl-RS" altLang="sr-Latn-RS" u="sng" dirty="0" smtClean="0"/>
              <a:t>253,3/100.000</a:t>
            </a:r>
            <a:r>
              <a:rPr lang="sr-Cyrl-RS" altLang="sr-Latn-RS" dirty="0" smtClean="0"/>
              <a:t> </a:t>
            </a:r>
            <a:r>
              <a:rPr lang="sr-Cyrl-RS" altLang="sr-Latn-RS" dirty="0" smtClean="0"/>
              <a:t>становника</a:t>
            </a:r>
            <a:endParaRPr lang="sr-Latn-RS" altLang="sr-Latn-R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altLang="sr-Latn-RS" dirty="0" smtClean="0"/>
              <a:t>На територији </a:t>
            </a:r>
            <a:r>
              <a:rPr lang="sr-Cyrl-RS" altLang="sr-Latn-RS" dirty="0" smtClean="0">
                <a:solidFill>
                  <a:srgbClr val="92D050"/>
                </a:solidFill>
              </a:rPr>
              <a:t>Града Новог Сада </a:t>
            </a:r>
            <a:r>
              <a:rPr lang="sr-Cyrl-RS" altLang="sr-Latn-RS" dirty="0" smtClean="0">
                <a:solidFill>
                  <a:srgbClr val="92D050"/>
                </a:solidFill>
              </a:rPr>
              <a:t>2018. </a:t>
            </a:r>
            <a:r>
              <a:rPr lang="sr-Cyrl-RS" altLang="sr-Latn-RS" dirty="0" smtClean="0"/>
              <a:t>године регистровано је </a:t>
            </a:r>
            <a:r>
              <a:rPr lang="sr-Cyrl-RS" altLang="sr-Latn-RS" u="sng" dirty="0" smtClean="0"/>
              <a:t>1.139 </a:t>
            </a:r>
            <a:r>
              <a:rPr lang="sr-Cyrl-RS" altLang="sr-Latn-RS" u="sng" dirty="0" smtClean="0"/>
              <a:t>особа </a:t>
            </a:r>
            <a:r>
              <a:rPr lang="sr-Cyrl-RS" altLang="sr-Latn-RS" u="sng" dirty="0" smtClean="0"/>
              <a:t> новооболелих са шећерном болести </a:t>
            </a:r>
            <a:r>
              <a:rPr lang="sr-Cyrl-RS" altLang="sr-Latn-RS" dirty="0" smtClean="0"/>
              <a:t>(</a:t>
            </a:r>
            <a:r>
              <a:rPr lang="sr-Cyrl-RS" altLang="sr-Latn-RS" dirty="0" smtClean="0"/>
              <a:t>тип1 </a:t>
            </a:r>
            <a:r>
              <a:rPr lang="sr-Cyrl-RS" altLang="sr-Latn-RS" dirty="0" smtClean="0"/>
              <a:t>14 особа; </a:t>
            </a:r>
            <a:r>
              <a:rPr lang="sr-Cyrl-RS" altLang="sr-Latn-RS" dirty="0" smtClean="0"/>
              <a:t>тип2 </a:t>
            </a:r>
            <a:r>
              <a:rPr lang="sr-Cyrl-RS" altLang="sr-Latn-RS" dirty="0" smtClean="0"/>
              <a:t>1.124 </a:t>
            </a:r>
            <a:r>
              <a:rPr lang="sr-Cyrl-RS" altLang="sr-Latn-RS" dirty="0" smtClean="0"/>
              <a:t>особа)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altLang="sr-Latn-RS" dirty="0"/>
              <a:t>На територији </a:t>
            </a:r>
            <a:r>
              <a:rPr lang="sr-Cyrl-RS" altLang="sr-Latn-RS" dirty="0">
                <a:solidFill>
                  <a:srgbClr val="92D050"/>
                </a:solidFill>
              </a:rPr>
              <a:t>Јужнобачког округа </a:t>
            </a:r>
            <a:r>
              <a:rPr lang="sr-Cyrl-RS" altLang="sr-Latn-RS" dirty="0" smtClean="0">
                <a:solidFill>
                  <a:srgbClr val="92D050"/>
                </a:solidFill>
              </a:rPr>
              <a:t>2018</a:t>
            </a:r>
            <a:r>
              <a:rPr lang="sr-Cyrl-RS" altLang="sr-Latn-RS" dirty="0" smtClean="0">
                <a:solidFill>
                  <a:srgbClr val="92D050"/>
                </a:solidFill>
              </a:rPr>
              <a:t>. </a:t>
            </a:r>
            <a:r>
              <a:rPr lang="sr-Cyrl-RS" altLang="sr-Latn-RS" dirty="0" smtClean="0"/>
              <a:t>године регистровано је </a:t>
            </a:r>
            <a:r>
              <a:rPr lang="sr-Cyrl-RS" altLang="sr-Latn-RS" u="sng" dirty="0" smtClean="0"/>
              <a:t>1.167 новооболелих </a:t>
            </a:r>
            <a:r>
              <a:rPr lang="sr-Cyrl-RS" altLang="sr-Latn-RS" dirty="0" smtClean="0"/>
              <a:t>са </a:t>
            </a:r>
            <a:r>
              <a:rPr lang="sr-Cyrl-RS" altLang="sr-Latn-RS" dirty="0" smtClean="0"/>
              <a:t>шећерном </a:t>
            </a:r>
            <a:r>
              <a:rPr lang="sr-Cyrl-RS" altLang="sr-Latn-RS" dirty="0"/>
              <a:t>болести (тип1 </a:t>
            </a:r>
            <a:r>
              <a:rPr lang="sr-Cyrl-RS" altLang="sr-Latn-RS" dirty="0" smtClean="0"/>
              <a:t>29 </a:t>
            </a:r>
            <a:r>
              <a:rPr lang="sr-Cyrl-RS" altLang="sr-Latn-RS" dirty="0" smtClean="0"/>
              <a:t>особа; </a:t>
            </a:r>
            <a:r>
              <a:rPr lang="sr-Cyrl-RS" altLang="sr-Latn-RS" dirty="0"/>
              <a:t>тип2 </a:t>
            </a:r>
            <a:r>
              <a:rPr lang="sr-Cyrl-RS" altLang="sr-Latn-RS" dirty="0" smtClean="0"/>
              <a:t>1.633 особа)</a:t>
            </a:r>
            <a:endParaRPr lang="sr-Cyrl-RS" altLang="sr-Latn-RS" dirty="0" smtClean="0">
              <a:solidFill>
                <a:srgbClr val="92D050"/>
              </a:solidFill>
            </a:endParaRPr>
          </a:p>
          <a:p>
            <a:endParaRPr lang="sr-Cyrl-RS" altLang="sr-Latn-RS" dirty="0">
              <a:solidFill>
                <a:srgbClr val="92D050"/>
              </a:solidFill>
            </a:endParaRPr>
          </a:p>
        </p:txBody>
      </p:sp>
      <p:sp>
        <p:nvSpPr>
          <p:cNvPr id="4" name="Okvir za tekst 3"/>
          <p:cNvSpPr txBox="1"/>
          <p:nvPr/>
        </p:nvSpPr>
        <p:spPr>
          <a:xfrm>
            <a:off x="1503485" y="6264763"/>
            <a:ext cx="822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Извор: </a:t>
            </a:r>
            <a:r>
              <a:rPr kumimoji="0" lang="sr-Cyrl-RS" sz="9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Регистар за шећерну</a:t>
            </a:r>
            <a:r>
              <a:rPr kumimoji="0" lang="sr-Cyrl-RS" sz="900" b="0" i="1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болест</a:t>
            </a:r>
            <a:r>
              <a:rPr kumimoji="0" lang="sr-Cyrl-RS" sz="9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– Институт за јавно здравље Војводине</a:t>
            </a:r>
            <a:endParaRPr kumimoji="0" lang="sr-Latn-RS" sz="900" b="0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476861"/>
            <a:ext cx="8226425" cy="604593"/>
          </a:xfrm>
        </p:spPr>
        <p:txBody>
          <a:bodyPr/>
          <a:lstStyle/>
          <a:p>
            <a:r>
              <a:rPr lang="sr-Cyrl-RS" altLang="sr-Latn-RS" u="sng" dirty="0" smtClean="0"/>
              <a:t>Морталитет у Србији </a:t>
            </a:r>
            <a:endParaRPr lang="sr-Latn-RS" altLang="sr-Latn-RS" u="sng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747" y="1406769"/>
            <a:ext cx="8423031" cy="4826977"/>
          </a:xfrm>
        </p:spPr>
        <p:txBody>
          <a:bodyPr/>
          <a:lstStyle/>
          <a:p>
            <a:r>
              <a:rPr lang="sr-Cyrl-RS" altLang="sr-Latn-RS" dirty="0" smtClean="0"/>
              <a:t>У Србији од шећерне болести умре око 3000 људи!!!</a:t>
            </a:r>
          </a:p>
          <a:p>
            <a:r>
              <a:rPr lang="sr-Cyrl-RS" altLang="sr-Latn-RS" dirty="0" smtClean="0"/>
              <a:t>Стандардизована стопа морталитета 2012. године у Србији била је 15,7/100.000 становника</a:t>
            </a:r>
          </a:p>
          <a:p>
            <a:r>
              <a:rPr lang="sr-Cyrl-RS" altLang="sr-Latn-RS" dirty="0" smtClean="0"/>
              <a:t>Због грешака приликом шифрирања УЗРОКА СМРТИ, број умрлих у Србији је МНОГО ВЕЋИ</a:t>
            </a:r>
          </a:p>
          <a:p>
            <a:endParaRPr lang="sr-Cyrl-RS" altLang="sr-Latn-RS" dirty="0" smtClean="0"/>
          </a:p>
          <a:p>
            <a:endParaRPr lang="sr-Cyrl-RS" altLang="sr-Latn-RS" dirty="0" smtClean="0"/>
          </a:p>
          <a:p>
            <a:endParaRPr lang="sr-Cyrl-RS" altLang="sr-Latn-RS" dirty="0"/>
          </a:p>
          <a:p>
            <a:pPr marL="0" indent="0">
              <a:buNone/>
            </a:pPr>
            <a:endParaRPr lang="sr-Cyrl-RS" altLang="sr-Latn-RS" sz="900" dirty="0" smtClean="0"/>
          </a:p>
          <a:p>
            <a:pPr marL="0" indent="0">
              <a:buNone/>
            </a:pPr>
            <a:endParaRPr lang="sr-Cyrl-RS" altLang="sr-Latn-RS" sz="900" dirty="0"/>
          </a:p>
          <a:p>
            <a:pPr marL="0" indent="0">
              <a:buNone/>
            </a:pPr>
            <a:endParaRPr lang="sr-Cyrl-RS" altLang="sr-Latn-RS" sz="900" dirty="0" smtClean="0"/>
          </a:p>
          <a:p>
            <a:pPr marL="0" indent="0">
              <a:buNone/>
            </a:pPr>
            <a:endParaRPr lang="sr-Cyrl-RS" altLang="sr-Latn-RS" sz="900" dirty="0" smtClean="0"/>
          </a:p>
          <a:p>
            <a:pPr marL="0" indent="0">
              <a:buNone/>
            </a:pPr>
            <a:r>
              <a:rPr lang="sr-Cyrl-RS" altLang="sr-Latn-RS" sz="900" dirty="0" smtClean="0"/>
              <a:t>Извор: </a:t>
            </a:r>
            <a:r>
              <a:rPr lang="en-US" sz="900" i="1" dirty="0" smtClean="0"/>
              <a:t>Atlas </a:t>
            </a:r>
            <a:r>
              <a:rPr lang="en-US" sz="900" i="1" dirty="0"/>
              <a:t>of health in Europe. World Health Organization. Regional Office for Europe: </a:t>
            </a:r>
            <a:r>
              <a:rPr lang="en-US" sz="900" i="1" dirty="0" smtClean="0"/>
              <a:t>Copenhagen,</a:t>
            </a:r>
            <a:r>
              <a:rPr lang="sr-Cyrl-RS" sz="900" i="1" dirty="0" smtClean="0"/>
              <a:t> </a:t>
            </a:r>
            <a:r>
              <a:rPr lang="sr-Latn-RS" sz="900" i="1" dirty="0" err="1" smtClean="0"/>
              <a:t>Denmark</a:t>
            </a:r>
            <a:r>
              <a:rPr lang="sr-Latn-RS" sz="900" i="1" dirty="0"/>
              <a:t>, </a:t>
            </a:r>
            <a:r>
              <a:rPr lang="sr-Latn-RS" sz="900" i="1" dirty="0" smtClean="0"/>
              <a:t>2003.</a:t>
            </a:r>
            <a:endParaRPr lang="sr-Cyrl-RS" sz="900" i="1" dirty="0" smtClean="0"/>
          </a:p>
          <a:p>
            <a:pPr marL="0" indent="0">
              <a:buNone/>
            </a:pPr>
            <a:r>
              <a:rPr lang="sr-Cyrl-RS" sz="900" i="1" dirty="0" smtClean="0"/>
              <a:t>            </a:t>
            </a:r>
            <a:r>
              <a:rPr lang="sr-Latn-RS" sz="900" i="1" dirty="0" err="1" smtClean="0"/>
              <a:t>Fuller</a:t>
            </a:r>
            <a:r>
              <a:rPr lang="sr-Latn-RS" sz="900" i="1" dirty="0" smtClean="0"/>
              <a:t> </a:t>
            </a:r>
            <a:r>
              <a:rPr lang="sr-Latn-RS" sz="900" i="1" dirty="0"/>
              <a:t>JH, </a:t>
            </a:r>
            <a:r>
              <a:rPr lang="sr-Latn-RS" sz="900" i="1" dirty="0" err="1"/>
              <a:t>Elford</a:t>
            </a:r>
            <a:r>
              <a:rPr lang="sr-Latn-RS" sz="900" i="1" dirty="0"/>
              <a:t> J, </a:t>
            </a:r>
            <a:r>
              <a:rPr lang="sr-Latn-RS" sz="900" i="1" dirty="0" err="1"/>
              <a:t>Goldblatt</a:t>
            </a:r>
            <a:r>
              <a:rPr lang="sr-Latn-RS" sz="900" i="1" dirty="0"/>
              <a:t> P, </a:t>
            </a:r>
            <a:r>
              <a:rPr lang="sr-Latn-RS" sz="900" i="1" dirty="0" err="1"/>
              <a:t>Andelstein</a:t>
            </a:r>
            <a:r>
              <a:rPr lang="sr-Latn-RS" sz="900" i="1" dirty="0"/>
              <a:t> AM. </a:t>
            </a:r>
            <a:r>
              <a:rPr lang="sr-Latn-RS" sz="900" i="1" dirty="0" err="1"/>
              <a:t>Diabetes</a:t>
            </a:r>
            <a:r>
              <a:rPr lang="sr-Latn-RS" sz="900" i="1" dirty="0"/>
              <a:t> </a:t>
            </a:r>
            <a:r>
              <a:rPr lang="sr-Latn-RS" sz="900" i="1" dirty="0" err="1"/>
              <a:t>mortality</a:t>
            </a:r>
            <a:r>
              <a:rPr lang="sr-Latn-RS" sz="900" i="1" dirty="0"/>
              <a:t>: </a:t>
            </a:r>
            <a:r>
              <a:rPr lang="sr-Latn-RS" sz="900" i="1" dirty="0" err="1"/>
              <a:t>new</a:t>
            </a:r>
            <a:r>
              <a:rPr lang="sr-Latn-RS" sz="900" i="1" dirty="0"/>
              <a:t> </a:t>
            </a:r>
            <a:r>
              <a:rPr lang="sr-Latn-RS" sz="900" i="1" dirty="0" err="1"/>
              <a:t>light</a:t>
            </a:r>
            <a:r>
              <a:rPr lang="sr-Latn-RS" sz="900" i="1" dirty="0"/>
              <a:t> on </a:t>
            </a:r>
            <a:r>
              <a:rPr lang="sr-Latn-RS" sz="900" i="1" dirty="0" err="1"/>
              <a:t>an</a:t>
            </a:r>
            <a:r>
              <a:rPr lang="sr-Latn-RS" sz="900" i="1" dirty="0"/>
              <a:t> </a:t>
            </a:r>
            <a:r>
              <a:rPr lang="sr-Latn-RS" sz="900" i="1" dirty="0" err="1" smtClean="0"/>
              <a:t>underestimated</a:t>
            </a:r>
            <a:r>
              <a:rPr lang="sr-Cyrl-RS" sz="900" i="1" dirty="0"/>
              <a:t> </a:t>
            </a:r>
            <a:r>
              <a:rPr lang="en-US" sz="900" i="1" dirty="0" smtClean="0"/>
              <a:t>public </a:t>
            </a:r>
            <a:r>
              <a:rPr lang="en-US" sz="900" i="1" dirty="0"/>
              <a:t>health problem. </a:t>
            </a:r>
            <a:r>
              <a:rPr lang="en-US" sz="900" i="1" dirty="0" err="1"/>
              <a:t>Diabetologia</a:t>
            </a:r>
            <a:r>
              <a:rPr lang="en-US" sz="900" i="1" dirty="0"/>
              <a:t> 1983; </a:t>
            </a:r>
            <a:endParaRPr lang="sr-Cyrl-RS" sz="900" i="1" dirty="0" smtClean="0"/>
          </a:p>
          <a:p>
            <a:pPr marL="0" indent="0">
              <a:buNone/>
            </a:pPr>
            <a:r>
              <a:rPr lang="sr-Cyrl-RS" sz="900" i="1" dirty="0"/>
              <a:t> </a:t>
            </a:r>
            <a:r>
              <a:rPr lang="sr-Cyrl-RS" sz="900" i="1" dirty="0" smtClean="0"/>
              <a:t>           </a:t>
            </a:r>
            <a:r>
              <a:rPr lang="en-US" sz="900" i="1" dirty="0" smtClean="0"/>
              <a:t>24</a:t>
            </a:r>
            <a:r>
              <a:rPr lang="en-US" sz="900" i="1" dirty="0"/>
              <a:t>: </a:t>
            </a:r>
            <a:r>
              <a:rPr lang="en-US" sz="900" i="1" dirty="0" smtClean="0"/>
              <a:t>336-341.</a:t>
            </a:r>
            <a:endParaRPr lang="sr-Cyrl-RS" sz="900" i="1" dirty="0" smtClean="0"/>
          </a:p>
          <a:p>
            <a:pPr marL="0" indent="0">
              <a:buNone/>
            </a:pPr>
            <a:r>
              <a:rPr lang="sr-Cyrl-RS" sz="900" i="1" dirty="0"/>
              <a:t> </a:t>
            </a:r>
            <a:r>
              <a:rPr lang="sr-Cyrl-RS" sz="900" i="1" dirty="0" smtClean="0"/>
              <a:t>          </a:t>
            </a:r>
            <a:r>
              <a:rPr lang="en-US" sz="900" i="1" dirty="0" err="1" smtClean="0"/>
              <a:t>Morrish</a:t>
            </a:r>
            <a:r>
              <a:rPr lang="en-US" sz="900" i="1" dirty="0" smtClean="0"/>
              <a:t> </a:t>
            </a:r>
            <a:r>
              <a:rPr lang="en-US" sz="900" i="1" dirty="0"/>
              <a:t>NJ, Wang SL, Stevens LK et al. Mortality and causes of death in the WHO Multinational </a:t>
            </a:r>
            <a:r>
              <a:rPr lang="en-US" sz="900" i="1" dirty="0" smtClean="0"/>
              <a:t>Study</a:t>
            </a:r>
            <a:r>
              <a:rPr lang="sr-Cyrl-RS" sz="900" i="1" dirty="0" smtClean="0"/>
              <a:t> </a:t>
            </a:r>
            <a:r>
              <a:rPr lang="sr-Latn-RS" sz="900" i="1" dirty="0" err="1" smtClean="0"/>
              <a:t>of</a:t>
            </a:r>
            <a:r>
              <a:rPr lang="sr-Latn-RS" sz="900" i="1" dirty="0" smtClean="0"/>
              <a:t> </a:t>
            </a:r>
            <a:r>
              <a:rPr lang="sr-Latn-RS" sz="900" i="1" dirty="0" err="1"/>
              <a:t>Vascular</a:t>
            </a:r>
            <a:r>
              <a:rPr lang="sr-Latn-RS" sz="900" i="1" dirty="0"/>
              <a:t> </a:t>
            </a:r>
            <a:r>
              <a:rPr lang="sr-Latn-RS" sz="900" i="1" dirty="0" err="1"/>
              <a:t>Disease</a:t>
            </a:r>
            <a:r>
              <a:rPr lang="sr-Latn-RS" sz="900" i="1" dirty="0"/>
              <a:t> in </a:t>
            </a:r>
            <a:r>
              <a:rPr lang="sr-Latn-RS" sz="900" i="1" dirty="0" err="1"/>
              <a:t>Diabetes</a:t>
            </a:r>
            <a:r>
              <a:rPr lang="sr-Latn-RS" sz="900" i="1" dirty="0"/>
              <a:t>. </a:t>
            </a:r>
            <a:r>
              <a:rPr lang="sr-Latn-RS" sz="900" i="1" dirty="0" err="1" smtClean="0"/>
              <a:t>Diabetologia</a:t>
            </a:r>
            <a:r>
              <a:rPr lang="sr-Cyrl-RS" sz="900" i="1" dirty="0"/>
              <a:t> </a:t>
            </a:r>
            <a:r>
              <a:rPr lang="sr-Cyrl-RS" sz="900" i="1" dirty="0" smtClean="0"/>
              <a:t>                                        </a:t>
            </a:r>
          </a:p>
          <a:p>
            <a:pPr marL="0" indent="0">
              <a:buNone/>
            </a:pPr>
            <a:r>
              <a:rPr lang="sr-Cyrl-RS" sz="900" i="1" dirty="0"/>
              <a:t> </a:t>
            </a:r>
            <a:r>
              <a:rPr lang="sr-Cyrl-RS" sz="900" i="1" dirty="0" smtClean="0"/>
              <a:t>          </a:t>
            </a:r>
            <a:r>
              <a:rPr lang="sr-Latn-RS" sz="900" i="1" dirty="0" smtClean="0"/>
              <a:t>2001</a:t>
            </a:r>
            <a:r>
              <a:rPr lang="sr-Latn-RS" sz="900" i="1" dirty="0"/>
              <a:t>; 44 (</a:t>
            </a:r>
            <a:r>
              <a:rPr lang="sr-Latn-RS" sz="900" i="1" dirty="0" err="1"/>
              <a:t>Suppl</a:t>
            </a:r>
            <a:r>
              <a:rPr lang="sr-Latn-RS" sz="900" i="1" dirty="0"/>
              <a:t> 2): S14-S21</a:t>
            </a:r>
            <a:r>
              <a:rPr lang="sr-Latn-RS" sz="900" i="1" dirty="0" smtClean="0"/>
              <a:t>.</a:t>
            </a:r>
            <a:endParaRPr lang="sr-Cyrl-RS" sz="900" i="1" dirty="0" smtClean="0"/>
          </a:p>
          <a:p>
            <a:pPr marL="0" indent="0">
              <a:buNone/>
            </a:pPr>
            <a:r>
              <a:rPr lang="sr-Cyrl-RS" sz="900" dirty="0" smtClean="0"/>
              <a:t>           </a:t>
            </a:r>
            <a:r>
              <a:rPr lang="sr-Latn-RS" sz="900" i="1" dirty="0" smtClean="0"/>
              <a:t>Zdravstveno-statistički </a:t>
            </a:r>
            <a:r>
              <a:rPr lang="sr-Latn-RS" sz="900" i="1" dirty="0"/>
              <a:t>godišnjak Republike Srbije, 2006. Beograd: Institut za javno zdravlje Srbije,</a:t>
            </a:r>
            <a:r>
              <a:rPr lang="sr-Cyrl-RS" sz="900" i="1" dirty="0"/>
              <a:t> </a:t>
            </a:r>
            <a:r>
              <a:rPr lang="sr-Latn-RS" sz="900" i="1" dirty="0"/>
              <a:t>2007, u štampi</a:t>
            </a:r>
            <a:r>
              <a:rPr lang="sr-Latn-RS" sz="900" dirty="0"/>
              <a:t>.</a:t>
            </a:r>
            <a:endParaRPr lang="sr-Cyrl-RS" altLang="sr-Latn-RS" sz="900" dirty="0"/>
          </a:p>
          <a:p>
            <a:pPr marL="0" indent="0">
              <a:buNone/>
            </a:pPr>
            <a:endParaRPr lang="sr-Cyrl-RS" altLang="sr-Latn-RS" sz="900" i="1" dirty="0" smtClean="0"/>
          </a:p>
        </p:txBody>
      </p:sp>
      <p:sp>
        <p:nvSpPr>
          <p:cNvPr id="2" name="Okvir za tekst 1"/>
          <p:cNvSpPr txBox="1"/>
          <p:nvPr/>
        </p:nvSpPr>
        <p:spPr>
          <a:xfrm>
            <a:off x="898037" y="4157003"/>
            <a:ext cx="7341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92D050"/>
                </a:solidFill>
              </a:rPr>
              <a:t>Шећерна болест је 5. водећи узрок смртности </a:t>
            </a:r>
          </a:p>
          <a:p>
            <a:r>
              <a:rPr lang="sr-Cyrl-RS" sz="2400" dirty="0" smtClean="0">
                <a:solidFill>
                  <a:srgbClr val="92D050"/>
                </a:solidFill>
              </a:rPr>
              <a:t>и 5. узрок оптерећења болешћу у Србији и свету!</a:t>
            </a:r>
            <a:endParaRPr lang="sr-Latn-RS" sz="2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/>
          <p:nvPr/>
        </p:nvPicPr>
        <p:blipFill rotWithShape="1">
          <a:blip r:embed="rId2"/>
          <a:srcRect l="19053" t="14236" r="34154" b="9454"/>
          <a:stretch/>
        </p:blipFill>
        <p:spPr bwMode="auto">
          <a:xfrm>
            <a:off x="1310663" y="419247"/>
            <a:ext cx="6716713" cy="58496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kvir za tekst 4"/>
          <p:cNvSpPr txBox="1"/>
          <p:nvPr/>
        </p:nvSpPr>
        <p:spPr>
          <a:xfrm>
            <a:off x="1169376" y="6268915"/>
            <a:ext cx="318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i="1" dirty="0"/>
              <a:t> </a:t>
            </a:r>
            <a:r>
              <a:rPr lang="sr-Cyrl-RS" sz="900" dirty="0" smtClean="0"/>
              <a:t>Извор</a:t>
            </a:r>
            <a:r>
              <a:rPr lang="sr-Cyrl-RS" sz="900" i="1" dirty="0" smtClean="0"/>
              <a:t>: Регистар </a:t>
            </a:r>
            <a:r>
              <a:rPr lang="sr-Cyrl-RS" sz="900" i="1" dirty="0"/>
              <a:t>за </a:t>
            </a:r>
            <a:r>
              <a:rPr lang="sr-Cyrl-RS" sz="900" i="1" dirty="0" smtClean="0"/>
              <a:t>дијабетес у Србији 2012. године </a:t>
            </a:r>
            <a:endParaRPr lang="sr-Latn-RS" sz="900" dirty="0"/>
          </a:p>
        </p:txBody>
      </p:sp>
    </p:spTree>
    <p:extLst>
      <p:ext uri="{BB962C8B-B14F-4D97-AF65-F5344CB8AC3E}">
        <p14:creationId xmlns:p14="http://schemas.microsoft.com/office/powerpoint/2010/main" val="40747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382101"/>
            <a:ext cx="7886700" cy="813654"/>
          </a:xfrm>
        </p:spPr>
        <p:txBody>
          <a:bodyPr/>
          <a:lstStyle/>
          <a:p>
            <a:r>
              <a:rPr lang="sr-Cyrl-RS" sz="3200" u="sng" dirty="0" smtClean="0"/>
              <a:t>Регистар за шећерну болест</a:t>
            </a:r>
            <a:endParaRPr lang="sr-Latn-RS" sz="3200" u="sng"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idx="1"/>
          </p:nvPr>
        </p:nvSpPr>
        <p:spPr>
          <a:xfrm>
            <a:off x="711811" y="1371478"/>
            <a:ext cx="8186004" cy="4536953"/>
          </a:xfrm>
        </p:spPr>
        <p:txBody>
          <a:bodyPr/>
          <a:lstStyle/>
          <a:p>
            <a:r>
              <a:rPr lang="sr-Cyrl-RS" dirty="0" smtClean="0"/>
              <a:t>Основна улога: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000" dirty="0" err="1"/>
              <a:t>Утврђивање</a:t>
            </a:r>
            <a:r>
              <a:rPr lang="sr-Latn-RS" sz="2000" dirty="0"/>
              <a:t> </a:t>
            </a:r>
            <a:r>
              <a:rPr lang="sr-Latn-RS" sz="2000" dirty="0" err="1"/>
              <a:t>инциденције</a:t>
            </a:r>
            <a:r>
              <a:rPr lang="sr-Latn-RS" sz="2000" dirty="0"/>
              <a:t> </a:t>
            </a:r>
            <a:r>
              <a:rPr lang="sr-Latn-RS" sz="2000" dirty="0" err="1"/>
              <a:t>дијабетеса</a:t>
            </a:r>
            <a:r>
              <a:rPr lang="sr-Latn-RS" sz="2000" dirty="0"/>
              <a:t> </a:t>
            </a:r>
            <a:r>
              <a:rPr lang="sr-Latn-RS" sz="2000" dirty="0" err="1"/>
              <a:t>по</a:t>
            </a:r>
            <a:r>
              <a:rPr lang="sr-Latn-RS" sz="2000" dirty="0"/>
              <a:t> </a:t>
            </a:r>
            <a:r>
              <a:rPr lang="sr-Latn-RS" sz="2000" dirty="0" err="1"/>
              <a:t>узрасту</a:t>
            </a:r>
            <a:r>
              <a:rPr lang="sr-Latn-RS" sz="2000" dirty="0"/>
              <a:t>, </a:t>
            </a:r>
            <a:r>
              <a:rPr lang="sr-Latn-RS" sz="2000" dirty="0" err="1"/>
              <a:t>полу</a:t>
            </a:r>
            <a:r>
              <a:rPr lang="sr-Latn-RS" sz="2000" dirty="0"/>
              <a:t>, </a:t>
            </a:r>
            <a:r>
              <a:rPr lang="sr-Latn-RS" sz="2000" dirty="0" err="1"/>
              <a:t>месту</a:t>
            </a:r>
            <a:r>
              <a:rPr lang="sr-Latn-RS" sz="2000" dirty="0"/>
              <a:t> </a:t>
            </a:r>
            <a:r>
              <a:rPr lang="sr-Latn-RS" sz="2000" dirty="0" err="1"/>
              <a:t>оболевања</a:t>
            </a:r>
            <a:r>
              <a:rPr lang="sr-Latn-RS" sz="2000" dirty="0"/>
              <a:t> и </a:t>
            </a:r>
            <a:r>
              <a:rPr lang="sr-Latn-RS" sz="2000" dirty="0" err="1"/>
              <a:t>типу</a:t>
            </a:r>
            <a:r>
              <a:rPr lang="sr-Latn-RS" sz="2000" dirty="0"/>
              <a:t> </a:t>
            </a:r>
            <a:r>
              <a:rPr lang="sr-Latn-RS" sz="2000" dirty="0" err="1" smtClean="0"/>
              <a:t>дијабетеса</a:t>
            </a:r>
            <a:r>
              <a:rPr lang="sr-Latn-RS" sz="2000" dirty="0" smtClean="0"/>
              <a:t>;</a:t>
            </a:r>
            <a:endParaRPr lang="sr-Cyrl-R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000" dirty="0" err="1" smtClean="0"/>
              <a:t>Континуирано</a:t>
            </a:r>
            <a:r>
              <a:rPr lang="sr-Latn-RS" sz="2000" dirty="0" smtClean="0"/>
              <a:t> </a:t>
            </a:r>
            <a:r>
              <a:rPr lang="sr-Latn-RS" sz="2000" dirty="0" err="1"/>
              <a:t>праћење</a:t>
            </a:r>
            <a:r>
              <a:rPr lang="sr-Latn-RS" sz="2000" dirty="0"/>
              <a:t> </a:t>
            </a:r>
            <a:r>
              <a:rPr lang="sr-Latn-RS" sz="2000" dirty="0" err="1"/>
              <a:t>кретања</a:t>
            </a:r>
            <a:r>
              <a:rPr lang="sr-Latn-RS" sz="2000" dirty="0"/>
              <a:t> </a:t>
            </a:r>
            <a:r>
              <a:rPr lang="sr-Latn-RS" sz="2000" dirty="0" err="1"/>
              <a:t>стопа</a:t>
            </a:r>
            <a:r>
              <a:rPr lang="sr-Latn-RS" sz="2000" dirty="0"/>
              <a:t> </a:t>
            </a:r>
            <a:r>
              <a:rPr lang="sr-Latn-RS" sz="2000" dirty="0" err="1"/>
              <a:t>инциденције</a:t>
            </a:r>
            <a:r>
              <a:rPr lang="sr-Latn-RS" sz="2000" dirty="0"/>
              <a:t> </a:t>
            </a:r>
            <a:r>
              <a:rPr lang="sr-Latn-RS" sz="2000" dirty="0" err="1"/>
              <a:t>током</a:t>
            </a:r>
            <a:r>
              <a:rPr lang="sr-Latn-RS" sz="2000" dirty="0"/>
              <a:t> </a:t>
            </a:r>
            <a:r>
              <a:rPr lang="sr-Latn-RS" sz="2000" dirty="0" err="1" smtClean="0"/>
              <a:t>времена</a:t>
            </a:r>
            <a:r>
              <a:rPr lang="sr-Latn-RS" sz="2000" dirty="0" smtClean="0"/>
              <a:t>;</a:t>
            </a:r>
            <a:endParaRPr lang="sr-Cyrl-R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000" dirty="0" err="1" smtClean="0"/>
              <a:t>Анализу</a:t>
            </a:r>
            <a:r>
              <a:rPr lang="sr-Latn-RS" sz="2000" dirty="0" smtClean="0"/>
              <a:t> </a:t>
            </a:r>
            <a:r>
              <a:rPr lang="sr-Latn-RS" sz="2000" dirty="0" err="1"/>
              <a:t>стопе</a:t>
            </a:r>
            <a:r>
              <a:rPr lang="sr-Latn-RS" sz="2000" dirty="0"/>
              <a:t> </a:t>
            </a:r>
            <a:r>
              <a:rPr lang="sr-Latn-RS" sz="2000" dirty="0" err="1"/>
              <a:t>преживљавања</a:t>
            </a:r>
            <a:r>
              <a:rPr lang="sr-Latn-RS" sz="2000" dirty="0"/>
              <a:t> </a:t>
            </a:r>
            <a:r>
              <a:rPr lang="sr-Latn-RS" sz="2000" dirty="0" err="1"/>
              <a:t>пацијената</a:t>
            </a:r>
            <a:r>
              <a:rPr lang="sr-Latn-RS" sz="2000" dirty="0"/>
              <a:t> </a:t>
            </a:r>
            <a:r>
              <a:rPr lang="sr-Latn-RS" sz="2000" dirty="0" err="1"/>
              <a:t>са</a:t>
            </a:r>
            <a:r>
              <a:rPr lang="sr-Latn-RS" sz="2000" dirty="0"/>
              <a:t> </a:t>
            </a:r>
            <a:r>
              <a:rPr lang="sr-Latn-RS" sz="2000" dirty="0" err="1" smtClean="0"/>
              <a:t>дијабетесом</a:t>
            </a:r>
            <a:r>
              <a:rPr lang="sr-Latn-RS" sz="2000" dirty="0" smtClean="0"/>
              <a:t>;</a:t>
            </a:r>
            <a:endParaRPr lang="sr-Cyrl-R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000" dirty="0" err="1" smtClean="0"/>
              <a:t>Израчунавање</a:t>
            </a:r>
            <a:r>
              <a:rPr lang="sr-Latn-RS" sz="2000" dirty="0" smtClean="0"/>
              <a:t> </a:t>
            </a:r>
            <a:r>
              <a:rPr lang="sr-Latn-RS" sz="2000" dirty="0" err="1"/>
              <a:t>изгубљених</a:t>
            </a:r>
            <a:r>
              <a:rPr lang="sr-Latn-RS" sz="2000" dirty="0"/>
              <a:t> </a:t>
            </a:r>
            <a:r>
              <a:rPr lang="sr-Latn-RS" sz="2000" dirty="0" err="1"/>
              <a:t>година</a:t>
            </a:r>
            <a:r>
              <a:rPr lang="sr-Latn-RS" sz="2000" dirty="0"/>
              <a:t> </a:t>
            </a:r>
            <a:r>
              <a:rPr lang="sr-Latn-RS" sz="2000" dirty="0" err="1"/>
              <a:t>живота</a:t>
            </a:r>
            <a:r>
              <a:rPr lang="sr-Latn-RS" sz="2000" dirty="0"/>
              <a:t> (</a:t>
            </a:r>
            <a:r>
              <a:rPr lang="sr-Latn-RS" sz="2000" i="1" dirty="0" err="1"/>
              <a:t>years</a:t>
            </a:r>
            <a:r>
              <a:rPr lang="sr-Latn-RS" sz="2000" i="1" dirty="0"/>
              <a:t> </a:t>
            </a:r>
            <a:r>
              <a:rPr lang="sr-Latn-RS" sz="2000" i="1" dirty="0" err="1"/>
              <a:t>of</a:t>
            </a:r>
            <a:r>
              <a:rPr lang="sr-Latn-RS" sz="2000" i="1" dirty="0"/>
              <a:t> </a:t>
            </a:r>
            <a:r>
              <a:rPr lang="sr-Latn-RS" sz="2000" i="1" dirty="0" err="1"/>
              <a:t>life</a:t>
            </a:r>
            <a:r>
              <a:rPr lang="sr-Latn-RS" sz="2000" i="1" dirty="0"/>
              <a:t> </a:t>
            </a:r>
            <a:r>
              <a:rPr lang="sr-Latn-RS" sz="2000" i="1" dirty="0" err="1"/>
              <a:t>lost</a:t>
            </a:r>
            <a:r>
              <a:rPr lang="sr-Latn-RS" sz="2000" i="1" dirty="0"/>
              <a:t>, YLL</a:t>
            </a:r>
            <a:r>
              <a:rPr lang="sr-Latn-RS" sz="2000" dirty="0"/>
              <a:t>) и </a:t>
            </a:r>
            <a:r>
              <a:rPr lang="sr-Latn-RS" sz="2000" dirty="0" err="1"/>
              <a:t>година</a:t>
            </a:r>
            <a:r>
              <a:rPr lang="sr-Latn-RS" sz="2000" dirty="0"/>
              <a:t> </a:t>
            </a:r>
            <a:r>
              <a:rPr lang="sr-Latn-RS" sz="2000" dirty="0" err="1"/>
              <a:t>живота</a:t>
            </a:r>
            <a:r>
              <a:rPr lang="sr-Latn-RS" sz="2000" dirty="0"/>
              <a:t> </a:t>
            </a:r>
            <a:r>
              <a:rPr lang="sr-Latn-RS" sz="2000" dirty="0" err="1"/>
              <a:t>са</a:t>
            </a:r>
            <a:r>
              <a:rPr lang="sr-Latn-RS" sz="2000" dirty="0"/>
              <a:t> </a:t>
            </a:r>
            <a:r>
              <a:rPr lang="sr-Cyrl-RS" sz="2000" dirty="0" smtClean="0"/>
              <a:t>о</a:t>
            </a:r>
            <a:r>
              <a:rPr lang="sr-Latn-RS" sz="2000" dirty="0" err="1" smtClean="0"/>
              <a:t>неспособ</a:t>
            </a:r>
            <a:r>
              <a:rPr lang="sr-Cyrl-RS" sz="2000" dirty="0" err="1" smtClean="0"/>
              <a:t>ље</a:t>
            </a:r>
            <a:r>
              <a:rPr lang="sr-Latn-RS" sz="2000" dirty="0" err="1" smtClean="0"/>
              <a:t>ношћу</a:t>
            </a:r>
            <a:r>
              <a:rPr lang="sr-Latn-RS" sz="2000" dirty="0" smtClean="0"/>
              <a:t> </a:t>
            </a:r>
            <a:r>
              <a:rPr lang="sr-Latn-RS" sz="2000" dirty="0"/>
              <a:t>(</a:t>
            </a:r>
            <a:r>
              <a:rPr lang="sr-Latn-RS" sz="2000" i="1" dirty="0" err="1"/>
              <a:t>years</a:t>
            </a:r>
            <a:r>
              <a:rPr lang="sr-Latn-RS" sz="2000" i="1" dirty="0"/>
              <a:t> </a:t>
            </a:r>
            <a:r>
              <a:rPr lang="sr-Latn-RS" sz="2000" i="1" dirty="0" err="1"/>
              <a:t>of</a:t>
            </a:r>
            <a:r>
              <a:rPr lang="sr-Latn-RS" sz="2000" i="1" dirty="0"/>
              <a:t> </a:t>
            </a:r>
            <a:r>
              <a:rPr lang="sr-Latn-RS" sz="2000" i="1" dirty="0" err="1"/>
              <a:t>life</a:t>
            </a:r>
            <a:r>
              <a:rPr lang="sr-Latn-RS" sz="2000" i="1" dirty="0"/>
              <a:t> </a:t>
            </a:r>
            <a:r>
              <a:rPr lang="sr-Latn-RS" sz="2000" i="1" dirty="0" err="1"/>
              <a:t>with</a:t>
            </a:r>
            <a:r>
              <a:rPr lang="sr-Latn-RS" sz="2000" i="1" dirty="0"/>
              <a:t> </a:t>
            </a:r>
            <a:r>
              <a:rPr lang="sr-Latn-RS" sz="2000" i="1" dirty="0" err="1"/>
              <a:t>disability</a:t>
            </a:r>
            <a:r>
              <a:rPr lang="sr-Latn-RS" sz="2000" i="1" dirty="0"/>
              <a:t>, YLD</a:t>
            </a:r>
            <a:r>
              <a:rPr lang="sr-Latn-RS" sz="2000" dirty="0" smtClean="0"/>
              <a:t>);</a:t>
            </a:r>
            <a:endParaRPr lang="sr-Cyrl-R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000" dirty="0" err="1" smtClean="0"/>
              <a:t>Утврђивање</a:t>
            </a:r>
            <a:r>
              <a:rPr lang="sr-Latn-RS" sz="2000" dirty="0" smtClean="0"/>
              <a:t> </a:t>
            </a:r>
            <a:r>
              <a:rPr lang="sr-Latn-RS" sz="2000" dirty="0" err="1"/>
              <a:t>директних</a:t>
            </a:r>
            <a:r>
              <a:rPr lang="sr-Latn-RS" sz="2000" dirty="0"/>
              <a:t> и </a:t>
            </a:r>
            <a:r>
              <a:rPr lang="sr-Latn-RS" sz="2000" dirty="0" err="1"/>
              <a:t>индиректних</a:t>
            </a:r>
            <a:r>
              <a:rPr lang="sr-Latn-RS" sz="2000" dirty="0"/>
              <a:t> </a:t>
            </a:r>
            <a:r>
              <a:rPr lang="sr-Latn-RS" sz="2000" dirty="0" err="1"/>
              <a:t>трошкова</a:t>
            </a:r>
            <a:r>
              <a:rPr lang="sr-Latn-RS" sz="2000" dirty="0"/>
              <a:t> </a:t>
            </a:r>
            <a:r>
              <a:rPr lang="sr-Latn-RS" sz="2000" dirty="0" err="1"/>
              <a:t>лечења</a:t>
            </a:r>
            <a:r>
              <a:rPr lang="sr-Latn-RS" sz="2000" dirty="0"/>
              <a:t> </a:t>
            </a:r>
            <a:r>
              <a:rPr lang="sr-Latn-RS" sz="2000" dirty="0" err="1"/>
              <a:t>дијабетеса</a:t>
            </a:r>
            <a:r>
              <a:rPr lang="sr-Latn-RS" sz="2000" dirty="0"/>
              <a:t>, </a:t>
            </a:r>
            <a:r>
              <a:rPr lang="sr-Latn-RS" sz="2000" dirty="0" err="1"/>
              <a:t>насталих</a:t>
            </a:r>
            <a:r>
              <a:rPr lang="sr-Latn-RS" sz="2000" dirty="0"/>
              <a:t> </a:t>
            </a:r>
            <a:r>
              <a:rPr lang="sr-Latn-RS" sz="2000" dirty="0" err="1"/>
              <a:t>због</a:t>
            </a:r>
            <a:r>
              <a:rPr lang="sr-Latn-RS" sz="2000" dirty="0"/>
              <a:t> </a:t>
            </a:r>
            <a:r>
              <a:rPr lang="sr-Latn-RS" sz="2000" dirty="0" err="1"/>
              <a:t>привремене</a:t>
            </a:r>
            <a:r>
              <a:rPr lang="sr-Latn-RS" sz="2000" dirty="0"/>
              <a:t> </a:t>
            </a:r>
            <a:r>
              <a:rPr lang="sr-Latn-RS" sz="2000" dirty="0" err="1"/>
              <a:t>или</a:t>
            </a:r>
            <a:r>
              <a:rPr lang="sr-Latn-RS" sz="2000" dirty="0"/>
              <a:t> </a:t>
            </a:r>
            <a:r>
              <a:rPr lang="sr-Latn-RS" sz="2000" dirty="0" err="1" smtClean="0"/>
              <a:t>трајне</a:t>
            </a:r>
            <a:r>
              <a:rPr lang="sr-Cyrl-RS" sz="2000" dirty="0"/>
              <a:t> </a:t>
            </a:r>
            <a:r>
              <a:rPr lang="sr-Latn-RS" sz="2000" dirty="0" err="1" smtClean="0"/>
              <a:t>онеспособљености</a:t>
            </a:r>
            <a:r>
              <a:rPr lang="sr-Latn-RS" sz="2000" dirty="0" smtClean="0"/>
              <a:t> </a:t>
            </a:r>
            <a:r>
              <a:rPr lang="sr-Latn-RS" sz="2000" dirty="0" err="1"/>
              <a:t>или</a:t>
            </a:r>
            <a:r>
              <a:rPr lang="sr-Latn-RS" sz="2000" dirty="0"/>
              <a:t> </a:t>
            </a:r>
            <a:r>
              <a:rPr lang="sr-Latn-RS" sz="2000" dirty="0" err="1"/>
              <a:t>превремене</a:t>
            </a:r>
            <a:r>
              <a:rPr lang="sr-Latn-RS" sz="2000" dirty="0"/>
              <a:t> </a:t>
            </a:r>
            <a:r>
              <a:rPr lang="sr-Latn-RS" sz="2000" dirty="0" err="1"/>
              <a:t>смрти</a:t>
            </a:r>
            <a:r>
              <a:rPr lang="sr-Latn-R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R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000" dirty="0"/>
          </a:p>
        </p:txBody>
      </p:sp>
      <p:sp>
        <p:nvSpPr>
          <p:cNvPr id="5" name="Okvir za tekst 4"/>
          <p:cNvSpPr txBox="1"/>
          <p:nvPr/>
        </p:nvSpPr>
        <p:spPr>
          <a:xfrm>
            <a:off x="1002322" y="5899488"/>
            <a:ext cx="318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i="1" dirty="0"/>
              <a:t> </a:t>
            </a:r>
            <a:r>
              <a:rPr lang="sr-Cyrl-RS" sz="900" dirty="0" smtClean="0"/>
              <a:t>Извор</a:t>
            </a:r>
            <a:r>
              <a:rPr lang="sr-Cyrl-RS" sz="900" i="1" dirty="0" smtClean="0"/>
              <a:t>: Регистар </a:t>
            </a:r>
            <a:r>
              <a:rPr lang="sr-Cyrl-RS" sz="900" i="1" dirty="0"/>
              <a:t>за </a:t>
            </a:r>
            <a:r>
              <a:rPr lang="sr-Cyrl-RS" sz="900" i="1" dirty="0" smtClean="0"/>
              <a:t>дијабетес у Србији 2012. године </a:t>
            </a:r>
            <a:endParaRPr lang="sr-Latn-RS" sz="900" dirty="0"/>
          </a:p>
        </p:txBody>
      </p:sp>
    </p:spTree>
    <p:extLst>
      <p:ext uri="{BB962C8B-B14F-4D97-AF65-F5344CB8AC3E}">
        <p14:creationId xmlns:p14="http://schemas.microsoft.com/office/powerpoint/2010/main" val="5531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7" y="267801"/>
            <a:ext cx="7886700" cy="558676"/>
          </a:xfrm>
        </p:spPr>
        <p:txBody>
          <a:bodyPr/>
          <a:lstStyle/>
          <a:p>
            <a:r>
              <a:rPr lang="sr-Cyrl-RS" sz="2400" b="1" dirty="0" smtClean="0"/>
              <a:t>Јавно-здравствени значај Регистра: </a:t>
            </a:r>
            <a:endParaRPr lang="sr-Latn-RS" sz="2400" b="1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518747" y="1151670"/>
            <a:ext cx="8212016" cy="5451353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Cyrl-RS" sz="2000" dirty="0" smtClean="0"/>
              <a:t>Омогућава </a:t>
            </a:r>
            <a:r>
              <a:rPr lang="sr-Cyrl-RS" sz="2000" u="sng" dirty="0" smtClean="0"/>
              <a:t>п</a:t>
            </a:r>
            <a:r>
              <a:rPr lang="sr-Latn-RS" sz="2000" u="sng" dirty="0" err="1" smtClean="0"/>
              <a:t>роцену</a:t>
            </a:r>
            <a:r>
              <a:rPr lang="sr-Latn-RS" sz="2000" u="sng" dirty="0" smtClean="0"/>
              <a:t> </a:t>
            </a:r>
            <a:r>
              <a:rPr lang="sr-Latn-RS" sz="2000" u="sng" dirty="0" err="1"/>
              <a:t>оптерећења</a:t>
            </a:r>
            <a:r>
              <a:rPr lang="sr-Latn-RS" sz="2000" u="sng" dirty="0"/>
              <a:t> </a:t>
            </a:r>
            <a:r>
              <a:rPr lang="sr-Latn-RS" sz="2000" u="sng" dirty="0" err="1"/>
              <a:t>друштва</a:t>
            </a:r>
            <a:r>
              <a:rPr lang="sr-Latn-RS" sz="2000" u="sng" dirty="0"/>
              <a:t> </a:t>
            </a:r>
            <a:r>
              <a:rPr lang="sr-Latn-RS" sz="2000" dirty="0" err="1"/>
              <a:t>дијабетесом</a:t>
            </a:r>
            <a:r>
              <a:rPr lang="sr-Latn-RS" sz="2000" dirty="0"/>
              <a:t> </a:t>
            </a:r>
            <a:r>
              <a:rPr lang="sr-Latn-RS" sz="2000" dirty="0" err="1"/>
              <a:t>на</a:t>
            </a:r>
            <a:r>
              <a:rPr lang="sr-Latn-RS" sz="2000" dirty="0"/>
              <a:t> </a:t>
            </a:r>
            <a:r>
              <a:rPr lang="sr-Latn-RS" sz="2000" dirty="0" err="1"/>
              <a:t>националном</a:t>
            </a:r>
            <a:r>
              <a:rPr lang="sr-Latn-RS" sz="2000" dirty="0"/>
              <a:t> </a:t>
            </a:r>
            <a:r>
              <a:rPr lang="sr-Latn-RS" sz="2000" dirty="0" err="1" smtClean="0"/>
              <a:t>нивоу</a:t>
            </a:r>
            <a:r>
              <a:rPr lang="sr-Latn-RS" sz="2000" dirty="0" smtClean="0"/>
              <a:t>;</a:t>
            </a:r>
            <a:endParaRPr lang="sr-Cyrl-RS" sz="2000" dirty="0" smtClean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Обезбеђује </a:t>
            </a:r>
            <a:r>
              <a:rPr lang="sr-Cyrl-RS" sz="2000" dirty="0"/>
              <a:t>с</a:t>
            </a:r>
            <a:r>
              <a:rPr lang="sr-Latn-RS" sz="2000" dirty="0" err="1" smtClean="0"/>
              <a:t>тручни</a:t>
            </a:r>
            <a:r>
              <a:rPr lang="sr-Latn-RS" sz="2000" dirty="0" smtClean="0"/>
              <a:t> </a:t>
            </a:r>
            <a:r>
              <a:rPr lang="sr-Latn-RS" sz="2000" dirty="0" err="1"/>
              <a:t>приступ</a:t>
            </a:r>
            <a:r>
              <a:rPr lang="sr-Latn-RS" sz="2000" dirty="0"/>
              <a:t> у </a:t>
            </a:r>
            <a:r>
              <a:rPr lang="sr-Latn-RS" sz="2000" u="sng" dirty="0" err="1"/>
              <a:t>планирању</a:t>
            </a:r>
            <a:r>
              <a:rPr lang="sr-Latn-RS" sz="2000" u="sng" dirty="0"/>
              <a:t> </a:t>
            </a:r>
            <a:r>
              <a:rPr lang="sr-Latn-RS" sz="2000" u="sng" dirty="0" err="1"/>
              <a:t>здравствене</a:t>
            </a:r>
            <a:r>
              <a:rPr lang="sr-Latn-RS" sz="2000" u="sng" dirty="0"/>
              <a:t> </a:t>
            </a:r>
            <a:r>
              <a:rPr lang="sr-Latn-RS" sz="2000" u="sng" dirty="0" err="1"/>
              <a:t>заштите</a:t>
            </a:r>
            <a:r>
              <a:rPr lang="sr-Latn-RS" sz="2000" u="sng" dirty="0"/>
              <a:t> </a:t>
            </a:r>
            <a:r>
              <a:rPr lang="sr-Latn-RS" sz="2000" dirty="0" err="1"/>
              <a:t>становништва</a:t>
            </a:r>
            <a:r>
              <a:rPr lang="sr-Latn-RS" sz="2000" dirty="0"/>
              <a:t> (</a:t>
            </a:r>
            <a:r>
              <a:rPr lang="sr-Latn-RS" sz="2000" dirty="0" err="1"/>
              <a:t>опреме</a:t>
            </a:r>
            <a:r>
              <a:rPr lang="sr-Latn-RS" sz="2000" dirty="0"/>
              <a:t>, </a:t>
            </a:r>
            <a:r>
              <a:rPr lang="sr-Latn-RS" sz="2000" dirty="0" err="1"/>
              <a:t>кадрова</a:t>
            </a:r>
            <a:r>
              <a:rPr lang="sr-Latn-RS" sz="2000" dirty="0"/>
              <a:t> и </a:t>
            </a:r>
            <a:r>
              <a:rPr lang="sr-Latn-RS" sz="2000" dirty="0" err="1"/>
              <a:t>простора</a:t>
            </a:r>
            <a:r>
              <a:rPr lang="sr-Latn-RS" sz="2000" dirty="0"/>
              <a:t> </a:t>
            </a:r>
            <a:r>
              <a:rPr lang="sr-Latn-RS" sz="2000" dirty="0" err="1"/>
              <a:t>потребних</a:t>
            </a:r>
            <a:r>
              <a:rPr lang="sr-Latn-RS" sz="2000" dirty="0"/>
              <a:t> </a:t>
            </a:r>
            <a:r>
              <a:rPr lang="sr-Latn-RS" sz="2000" dirty="0" err="1"/>
              <a:t>за</a:t>
            </a:r>
            <a:r>
              <a:rPr lang="sr-Latn-RS" sz="2000" dirty="0"/>
              <a:t> </a:t>
            </a:r>
            <a:r>
              <a:rPr lang="sr-Latn-RS" sz="2000" dirty="0" err="1"/>
              <a:t>дијагностику</a:t>
            </a:r>
            <a:r>
              <a:rPr lang="sr-Latn-RS" sz="2000" dirty="0"/>
              <a:t>, </a:t>
            </a:r>
            <a:r>
              <a:rPr lang="sr-Latn-RS" sz="2000" dirty="0" err="1"/>
              <a:t>лечење</a:t>
            </a:r>
            <a:r>
              <a:rPr lang="sr-Latn-RS" sz="2000" dirty="0"/>
              <a:t> и </a:t>
            </a:r>
            <a:r>
              <a:rPr lang="sr-Latn-RS" sz="2000" dirty="0" err="1"/>
              <a:t>рехабилитацију</a:t>
            </a:r>
            <a:r>
              <a:rPr lang="sr-Latn-RS" sz="2000" dirty="0"/>
              <a:t> </a:t>
            </a:r>
            <a:r>
              <a:rPr lang="sr-Latn-RS" sz="2000" dirty="0" err="1"/>
              <a:t>оболелих</a:t>
            </a:r>
            <a:r>
              <a:rPr lang="sr-Latn-RS" sz="2000" dirty="0" smtClean="0"/>
              <a:t>);</a:t>
            </a:r>
            <a:endParaRPr lang="sr-Cyrl-RS" sz="2000" dirty="0" smtClean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Обезбеђује </a:t>
            </a:r>
            <a:r>
              <a:rPr lang="sr-Cyrl-RS" sz="2000" u="sng" dirty="0" smtClean="0"/>
              <a:t>и</a:t>
            </a:r>
            <a:r>
              <a:rPr lang="sr-Latn-RS" sz="2000" u="sng" dirty="0" err="1" smtClean="0"/>
              <a:t>зраду</a:t>
            </a:r>
            <a:r>
              <a:rPr lang="sr-Latn-RS" sz="2000" u="sng" dirty="0" smtClean="0"/>
              <a:t> </a:t>
            </a:r>
            <a:r>
              <a:rPr lang="sr-Latn-RS" sz="2000" u="sng" dirty="0" err="1"/>
              <a:t>превентивних</a:t>
            </a:r>
            <a:r>
              <a:rPr lang="sr-Latn-RS" sz="2000" u="sng" dirty="0"/>
              <a:t> </a:t>
            </a:r>
            <a:r>
              <a:rPr lang="sr-Latn-RS" sz="2000" u="sng" dirty="0" err="1"/>
              <a:t>стратегија</a:t>
            </a:r>
            <a:r>
              <a:rPr lang="sr-Latn-RS" sz="2000" u="sng" dirty="0"/>
              <a:t> и </a:t>
            </a:r>
            <a:r>
              <a:rPr lang="sr-Latn-RS" sz="2000" u="sng" dirty="0" err="1"/>
              <a:t>програма</a:t>
            </a:r>
            <a:r>
              <a:rPr lang="sr-Latn-RS" sz="2000" u="sng" dirty="0"/>
              <a:t> </a:t>
            </a:r>
            <a:r>
              <a:rPr lang="sr-Latn-RS" sz="2000" dirty="0" err="1"/>
              <a:t>превенције</a:t>
            </a:r>
            <a:r>
              <a:rPr lang="sr-Latn-RS" sz="2000" dirty="0"/>
              <a:t> у </a:t>
            </a:r>
            <a:r>
              <a:rPr lang="sr-Latn-RS" sz="2000" dirty="0" err="1"/>
              <a:t>циљу</a:t>
            </a:r>
            <a:r>
              <a:rPr lang="sr-Latn-RS" sz="2000" dirty="0"/>
              <a:t> </a:t>
            </a:r>
            <a:r>
              <a:rPr lang="sr-Latn-RS" sz="2000" dirty="0" err="1"/>
              <a:t>спречавања</a:t>
            </a:r>
            <a:r>
              <a:rPr lang="sr-Latn-RS" sz="2000" dirty="0"/>
              <a:t>/</a:t>
            </a:r>
            <a:r>
              <a:rPr lang="sr-Latn-RS" sz="2000" dirty="0" err="1"/>
              <a:t>одлагања</a:t>
            </a:r>
            <a:r>
              <a:rPr lang="sr-Latn-RS" sz="2000" dirty="0"/>
              <a:t> </a:t>
            </a:r>
            <a:r>
              <a:rPr lang="sr-Latn-RS" sz="2000" dirty="0" err="1"/>
              <a:t>настанка</a:t>
            </a:r>
            <a:r>
              <a:rPr lang="sr-Latn-RS" sz="2000" dirty="0"/>
              <a:t> </a:t>
            </a:r>
            <a:r>
              <a:rPr lang="sr-Latn-RS" sz="2000" dirty="0" err="1"/>
              <a:t>дијабетеса</a:t>
            </a:r>
            <a:r>
              <a:rPr lang="sr-Latn-RS" sz="2000" dirty="0"/>
              <a:t> и </a:t>
            </a:r>
            <a:r>
              <a:rPr lang="sr-Latn-RS" sz="2000" dirty="0" err="1"/>
              <a:t>његових</a:t>
            </a:r>
            <a:r>
              <a:rPr lang="sr-Latn-RS" sz="2000" dirty="0"/>
              <a:t> </a:t>
            </a:r>
            <a:r>
              <a:rPr lang="sr-Latn-RS" sz="2000" dirty="0" err="1"/>
              <a:t>компликација</a:t>
            </a:r>
            <a:r>
              <a:rPr lang="sr-Latn-RS" sz="2000" dirty="0"/>
              <a:t>, </a:t>
            </a:r>
            <a:r>
              <a:rPr lang="sr-Latn-RS" sz="2000" dirty="0" err="1"/>
              <a:t>модификацијом</a:t>
            </a:r>
            <a:r>
              <a:rPr lang="sr-Latn-RS" sz="2000" dirty="0"/>
              <a:t> </a:t>
            </a:r>
            <a:r>
              <a:rPr lang="sr-Latn-RS" sz="2000" dirty="0" err="1"/>
              <a:t>начина</a:t>
            </a:r>
            <a:r>
              <a:rPr lang="sr-Latn-RS" sz="2000" dirty="0"/>
              <a:t> </a:t>
            </a:r>
            <a:r>
              <a:rPr lang="sr-Latn-RS" sz="2000" dirty="0" err="1"/>
              <a:t>живота</a:t>
            </a:r>
            <a:r>
              <a:rPr lang="sr-Latn-RS" sz="2000" dirty="0"/>
              <a:t> и </a:t>
            </a:r>
            <a:r>
              <a:rPr lang="sr-Latn-RS" sz="2000" dirty="0" err="1"/>
              <a:t>напуштањем</a:t>
            </a:r>
            <a:r>
              <a:rPr lang="sr-Latn-RS" sz="2000" dirty="0"/>
              <a:t> </a:t>
            </a:r>
            <a:r>
              <a:rPr lang="sr-Latn-RS" sz="2000" dirty="0" err="1"/>
              <a:t>здравствено</a:t>
            </a:r>
            <a:r>
              <a:rPr lang="sr-Latn-RS" sz="2000" dirty="0"/>
              <a:t> </a:t>
            </a:r>
            <a:r>
              <a:rPr lang="sr-Latn-RS" sz="2000" dirty="0" err="1"/>
              <a:t>штетних</a:t>
            </a:r>
            <a:r>
              <a:rPr lang="sr-Latn-RS" sz="2000" dirty="0"/>
              <a:t> </a:t>
            </a:r>
            <a:r>
              <a:rPr lang="sr-Latn-RS" sz="2000" dirty="0" err="1"/>
              <a:t>навика</a:t>
            </a:r>
            <a:r>
              <a:rPr lang="sr-Latn-RS" sz="2000" dirty="0"/>
              <a:t> (</a:t>
            </a:r>
            <a:r>
              <a:rPr lang="sr-Latn-RS" sz="2000" dirty="0" err="1"/>
              <a:t>информисање</a:t>
            </a:r>
            <a:r>
              <a:rPr lang="sr-Latn-RS" sz="2000" dirty="0"/>
              <a:t>, </a:t>
            </a:r>
            <a:r>
              <a:rPr lang="sr-Latn-RS" sz="2000" dirty="0" err="1"/>
              <a:t>здравствена</a:t>
            </a:r>
            <a:r>
              <a:rPr lang="sr-Latn-RS" sz="2000" dirty="0"/>
              <a:t> </a:t>
            </a:r>
            <a:r>
              <a:rPr lang="sr-Latn-RS" sz="2000" dirty="0" err="1"/>
              <a:t>едукација</a:t>
            </a:r>
            <a:r>
              <a:rPr lang="sr-Latn-RS" sz="2000" dirty="0"/>
              <a:t>, </a:t>
            </a:r>
            <a:r>
              <a:rPr lang="sr-Latn-RS" sz="2000" dirty="0" err="1"/>
              <a:t>скрининг</a:t>
            </a:r>
            <a:r>
              <a:rPr lang="sr-Latn-RS" sz="2000" dirty="0"/>
              <a:t>); </a:t>
            </a:r>
            <a:endParaRPr lang="sr-Cyrl-RS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Cyrl-RS" sz="2000" dirty="0" smtClean="0"/>
              <a:t>Омогућава </a:t>
            </a:r>
            <a:r>
              <a:rPr lang="sr-Cyrl-RS" sz="2000" u="sng" dirty="0" smtClean="0"/>
              <a:t>е</a:t>
            </a:r>
            <a:r>
              <a:rPr lang="sr-Latn-RS" sz="2000" u="sng" dirty="0" err="1" smtClean="0"/>
              <a:t>валуацију</a:t>
            </a:r>
            <a:r>
              <a:rPr lang="sr-Latn-RS" sz="2000" u="sng" dirty="0" smtClean="0"/>
              <a:t> </a:t>
            </a:r>
            <a:r>
              <a:rPr lang="sr-Latn-RS" sz="2000" dirty="0" err="1"/>
              <a:t>спроведених</a:t>
            </a:r>
            <a:r>
              <a:rPr lang="sr-Latn-RS" sz="2000" dirty="0"/>
              <a:t> </a:t>
            </a:r>
            <a:r>
              <a:rPr lang="sr-Latn-RS" sz="2000" dirty="0" err="1"/>
              <a:t>превентивних</a:t>
            </a:r>
            <a:r>
              <a:rPr lang="sr-Latn-RS" sz="2000" dirty="0"/>
              <a:t> </a:t>
            </a:r>
            <a:r>
              <a:rPr lang="sr-Latn-RS" sz="2000" dirty="0" err="1" smtClean="0"/>
              <a:t>програма</a:t>
            </a:r>
            <a:r>
              <a:rPr lang="sr-Latn-RS" sz="2000" dirty="0" smtClean="0"/>
              <a:t>;</a:t>
            </a:r>
            <a:endParaRPr lang="sr-Cyrl-RS" sz="2000" dirty="0" smtClean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Омогућава </a:t>
            </a:r>
            <a:r>
              <a:rPr lang="sr-Cyrl-RS" sz="2000" u="sng" dirty="0" smtClean="0"/>
              <a:t>ф</a:t>
            </a:r>
            <a:r>
              <a:rPr lang="sr-Latn-RS" sz="2000" u="sng" dirty="0" err="1" smtClean="0"/>
              <a:t>ормулисање</a:t>
            </a:r>
            <a:r>
              <a:rPr lang="sr-Latn-RS" sz="2000" u="sng" dirty="0" smtClean="0"/>
              <a:t> </a:t>
            </a:r>
            <a:r>
              <a:rPr lang="sr-Latn-RS" sz="2000" u="sng" dirty="0" err="1"/>
              <a:t>здравствене</a:t>
            </a:r>
            <a:r>
              <a:rPr lang="sr-Latn-RS" sz="2000" u="sng" dirty="0"/>
              <a:t> </a:t>
            </a:r>
            <a:r>
              <a:rPr lang="sr-Latn-RS" sz="2000" u="sng" dirty="0" err="1"/>
              <a:t>политике</a:t>
            </a:r>
            <a:r>
              <a:rPr lang="sr-Latn-RS" sz="2000" u="sng" dirty="0"/>
              <a:t> </a:t>
            </a:r>
            <a:r>
              <a:rPr lang="sr-Latn-RS" sz="2000" dirty="0"/>
              <a:t>и </a:t>
            </a:r>
            <a:r>
              <a:rPr lang="sr-Latn-RS" sz="2000" dirty="0" err="1"/>
              <a:t>унапређење</a:t>
            </a:r>
            <a:r>
              <a:rPr lang="sr-Latn-RS" sz="2000" dirty="0"/>
              <a:t> </a:t>
            </a:r>
            <a:r>
              <a:rPr lang="sr-Latn-RS" sz="2000" dirty="0" err="1"/>
              <a:t>организације</a:t>
            </a:r>
            <a:r>
              <a:rPr lang="sr-Latn-RS" sz="2000" dirty="0"/>
              <a:t> </a:t>
            </a:r>
            <a:r>
              <a:rPr lang="sr-Latn-RS" sz="2000" dirty="0" err="1"/>
              <a:t>дијабетолошке</a:t>
            </a:r>
            <a:r>
              <a:rPr lang="sr-Latn-RS" sz="2000" dirty="0"/>
              <a:t> </a:t>
            </a:r>
            <a:r>
              <a:rPr lang="sr-Latn-RS" sz="2000" dirty="0" err="1"/>
              <a:t>здравствене</a:t>
            </a:r>
            <a:r>
              <a:rPr lang="sr-Latn-RS" sz="2000" dirty="0"/>
              <a:t> </a:t>
            </a:r>
            <a:r>
              <a:rPr lang="sr-Latn-RS" sz="2000" dirty="0" err="1"/>
              <a:t>заштите</a:t>
            </a:r>
            <a:r>
              <a:rPr lang="sr-Latn-RS" sz="2000" dirty="0"/>
              <a:t>, </a:t>
            </a:r>
            <a:r>
              <a:rPr lang="sr-Latn-RS" sz="2000" dirty="0" smtClean="0"/>
              <a:t>и</a:t>
            </a:r>
            <a:endParaRPr lang="sr-Cyrl-RS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Cyrl-RS" sz="2000" dirty="0" smtClean="0"/>
              <a:t>Представља п</a:t>
            </a:r>
            <a:r>
              <a:rPr lang="sr-Latn-RS" sz="2000" dirty="0" err="1" smtClean="0"/>
              <a:t>олазну</a:t>
            </a:r>
            <a:r>
              <a:rPr lang="sr-Latn-RS" sz="2000" dirty="0" smtClean="0"/>
              <a:t> </a:t>
            </a:r>
            <a:r>
              <a:rPr lang="sr-Latn-RS" sz="2000" dirty="0" err="1"/>
              <a:t>основу</a:t>
            </a:r>
            <a:r>
              <a:rPr lang="sr-Latn-RS" sz="2000" dirty="0"/>
              <a:t> </a:t>
            </a:r>
            <a:r>
              <a:rPr lang="sr-Latn-RS" sz="2000" dirty="0" err="1"/>
              <a:t>за</a:t>
            </a:r>
            <a:r>
              <a:rPr lang="sr-Latn-RS" sz="2000" dirty="0"/>
              <a:t> </a:t>
            </a:r>
            <a:r>
              <a:rPr lang="sr-Latn-RS" sz="2000" dirty="0" err="1"/>
              <a:t>епидемиолошка</a:t>
            </a:r>
            <a:r>
              <a:rPr lang="sr-Latn-RS" sz="2000" dirty="0"/>
              <a:t> и </a:t>
            </a:r>
            <a:r>
              <a:rPr lang="sr-Latn-RS" sz="2000" dirty="0" err="1"/>
              <a:t>клиничка</a:t>
            </a:r>
            <a:r>
              <a:rPr lang="sr-Latn-RS" sz="2000" dirty="0"/>
              <a:t> </a:t>
            </a:r>
            <a:r>
              <a:rPr lang="sr-Latn-RS" sz="2000" u="sng" dirty="0" err="1"/>
              <a:t>истраживања</a:t>
            </a:r>
            <a:r>
              <a:rPr lang="sr-Latn-RS" sz="2000" u="sng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dirty="0"/>
          </a:p>
        </p:txBody>
      </p:sp>
      <p:sp>
        <p:nvSpPr>
          <p:cNvPr id="4" name="Okvir za tekst 3"/>
          <p:cNvSpPr txBox="1"/>
          <p:nvPr/>
        </p:nvSpPr>
        <p:spPr>
          <a:xfrm>
            <a:off x="756138" y="6233691"/>
            <a:ext cx="318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i="1" dirty="0"/>
              <a:t> </a:t>
            </a:r>
            <a:r>
              <a:rPr lang="sr-Cyrl-RS" sz="900" dirty="0" smtClean="0"/>
              <a:t>Извор</a:t>
            </a:r>
            <a:r>
              <a:rPr lang="sr-Cyrl-RS" sz="900" i="1" dirty="0" smtClean="0"/>
              <a:t>: Регистар </a:t>
            </a:r>
            <a:r>
              <a:rPr lang="sr-Cyrl-RS" sz="900" i="1" dirty="0"/>
              <a:t>за </a:t>
            </a:r>
            <a:r>
              <a:rPr lang="sr-Cyrl-RS" sz="900" i="1" dirty="0" smtClean="0"/>
              <a:t>дијабетес у Србији 2012. године </a:t>
            </a:r>
            <a:endParaRPr lang="sr-Latn-RS" sz="900" dirty="0"/>
          </a:p>
        </p:txBody>
      </p:sp>
    </p:spTree>
    <p:extLst>
      <p:ext uri="{BB962C8B-B14F-4D97-AF65-F5344CB8AC3E}">
        <p14:creationId xmlns:p14="http://schemas.microsoft.com/office/powerpoint/2010/main" val="27899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Office tema">
  <a:themeElements>
    <a:clrScheme name="Office tema 2">
      <a:dk1>
        <a:srgbClr val="000000"/>
      </a:dk1>
      <a:lt1>
        <a:srgbClr val="FFFFFF"/>
      </a:lt1>
      <a:dk2>
        <a:srgbClr val="000066"/>
      </a:dk2>
      <a:lt2>
        <a:srgbClr val="FFFFFF"/>
      </a:lt2>
      <a:accent1>
        <a:srgbClr val="79B8F2"/>
      </a:accent1>
      <a:accent2>
        <a:srgbClr val="CFAAF2"/>
      </a:accent2>
      <a:accent3>
        <a:srgbClr val="AAAAB8"/>
      </a:accent3>
      <a:accent4>
        <a:srgbClr val="DADADA"/>
      </a:accent4>
      <a:accent5>
        <a:srgbClr val="BED8F7"/>
      </a:accent5>
      <a:accent6>
        <a:srgbClr val="BB9ADB"/>
      </a:accent6>
      <a:hlink>
        <a:srgbClr val="9BDED3"/>
      </a:hlink>
      <a:folHlink>
        <a:srgbClr val="BFBFFF"/>
      </a:folHlink>
    </a:clrScheme>
    <a:fontScheme name="Office tem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ema 1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96A7F2"/>
        </a:accent1>
        <a:accent2>
          <a:srgbClr val="96B6F2"/>
        </a:accent2>
        <a:accent3>
          <a:srgbClr val="AAAAB8"/>
        </a:accent3>
        <a:accent4>
          <a:srgbClr val="DADADA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79B8F2"/>
        </a:accent1>
        <a:accent2>
          <a:srgbClr val="CFAAF2"/>
        </a:accent2>
        <a:accent3>
          <a:srgbClr val="AAAAB8"/>
        </a:accent3>
        <a:accent4>
          <a:srgbClr val="DADADA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E6A050"/>
        </a:accent1>
        <a:accent2>
          <a:srgbClr val="9D9DF2"/>
        </a:accent2>
        <a:accent3>
          <a:srgbClr val="AAAAB8"/>
        </a:accent3>
        <a:accent4>
          <a:srgbClr val="DADADA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DEAF2C"/>
        </a:accent1>
        <a:accent2>
          <a:srgbClr val="72CC5C"/>
        </a:accent2>
        <a:accent3>
          <a:srgbClr val="AAAAB8"/>
        </a:accent3>
        <a:accent4>
          <a:srgbClr val="DADADA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6A7F2"/>
        </a:accent1>
        <a:accent2>
          <a:srgbClr val="96B6F2"/>
        </a:accent2>
        <a:accent3>
          <a:srgbClr val="FFFFFF"/>
        </a:accent3>
        <a:accent4>
          <a:srgbClr val="000000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B8F2"/>
        </a:accent1>
        <a:accent2>
          <a:srgbClr val="CFAAF2"/>
        </a:accent2>
        <a:accent3>
          <a:srgbClr val="FFFFFF"/>
        </a:accent3>
        <a:accent4>
          <a:srgbClr val="000000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A050"/>
        </a:accent1>
        <a:accent2>
          <a:srgbClr val="9D9DF2"/>
        </a:accent2>
        <a:accent3>
          <a:srgbClr val="FFFFFF"/>
        </a:accent3>
        <a:accent4>
          <a:srgbClr val="000000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EAF2C"/>
        </a:accent1>
        <a:accent2>
          <a:srgbClr val="72CC5C"/>
        </a:accent2>
        <a:accent3>
          <a:srgbClr val="FFFFFF"/>
        </a:accent3>
        <a:accent4>
          <a:srgbClr val="000000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66"/>
      </a:dk2>
      <a:lt2>
        <a:srgbClr val="FFFFFF"/>
      </a:lt2>
      <a:accent1>
        <a:srgbClr val="79B8F2"/>
      </a:accent1>
      <a:accent2>
        <a:srgbClr val="CFAAF2"/>
      </a:accent2>
      <a:accent3>
        <a:srgbClr val="AAAAB8"/>
      </a:accent3>
      <a:accent4>
        <a:srgbClr val="DADADA"/>
      </a:accent4>
      <a:accent5>
        <a:srgbClr val="BED8F7"/>
      </a:accent5>
      <a:accent6>
        <a:srgbClr val="BB9ADB"/>
      </a:accent6>
      <a:hlink>
        <a:srgbClr val="9BDED3"/>
      </a:hlink>
      <a:folHlink>
        <a:srgbClr val="BFBF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96A7F2"/>
        </a:accent1>
        <a:accent2>
          <a:srgbClr val="96B6F2"/>
        </a:accent2>
        <a:accent3>
          <a:srgbClr val="AAAAB8"/>
        </a:accent3>
        <a:accent4>
          <a:srgbClr val="DADADA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79B8F2"/>
        </a:accent1>
        <a:accent2>
          <a:srgbClr val="CFAAF2"/>
        </a:accent2>
        <a:accent3>
          <a:srgbClr val="AAAAB8"/>
        </a:accent3>
        <a:accent4>
          <a:srgbClr val="DADADA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E6A050"/>
        </a:accent1>
        <a:accent2>
          <a:srgbClr val="9D9DF2"/>
        </a:accent2>
        <a:accent3>
          <a:srgbClr val="AAAAB8"/>
        </a:accent3>
        <a:accent4>
          <a:srgbClr val="DADADA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DEAF2C"/>
        </a:accent1>
        <a:accent2>
          <a:srgbClr val="72CC5C"/>
        </a:accent2>
        <a:accent3>
          <a:srgbClr val="AAAAB8"/>
        </a:accent3>
        <a:accent4>
          <a:srgbClr val="DADADA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6A7F2"/>
        </a:accent1>
        <a:accent2>
          <a:srgbClr val="96B6F2"/>
        </a:accent2>
        <a:accent3>
          <a:srgbClr val="FFFFFF"/>
        </a:accent3>
        <a:accent4>
          <a:srgbClr val="000000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B8F2"/>
        </a:accent1>
        <a:accent2>
          <a:srgbClr val="CFAAF2"/>
        </a:accent2>
        <a:accent3>
          <a:srgbClr val="FFFFFF"/>
        </a:accent3>
        <a:accent4>
          <a:srgbClr val="000000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A050"/>
        </a:accent1>
        <a:accent2>
          <a:srgbClr val="9D9DF2"/>
        </a:accent2>
        <a:accent3>
          <a:srgbClr val="FFFFFF"/>
        </a:accent3>
        <a:accent4>
          <a:srgbClr val="000000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EAF2C"/>
        </a:accent1>
        <a:accent2>
          <a:srgbClr val="72CC5C"/>
        </a:accent2>
        <a:accent3>
          <a:srgbClr val="FFFFFF"/>
        </a:accent3>
        <a:accent4>
          <a:srgbClr val="000000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med_0300_slide</Template>
  <TotalTime>1236</TotalTime>
  <Words>970</Words>
  <Application>Microsoft Office PowerPoint</Application>
  <PresentationFormat>On-screen Show (4:3)</PresentationFormat>
  <Paragraphs>136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TimesNewRoman</vt:lpstr>
      <vt:lpstr>Office tema</vt:lpstr>
      <vt:lpstr>1_Default Design</vt:lpstr>
      <vt:lpstr> 7. АПРИЛ              СВЕТСКИ ДАН ЗДРАВЉА</vt:lpstr>
      <vt:lpstr>Шећерна болест (Diabetes mellitus)</vt:lpstr>
      <vt:lpstr>PowerPoint Presentation</vt:lpstr>
      <vt:lpstr>Епидемиолошки подаци</vt:lpstr>
      <vt:lpstr>PowerPoint Presentation</vt:lpstr>
      <vt:lpstr>Морталитет у Србији </vt:lpstr>
      <vt:lpstr>PowerPoint Presentation</vt:lpstr>
      <vt:lpstr>Регистар за шећерну болест</vt:lpstr>
      <vt:lpstr>Јавно-здравствени значај Регистра: </vt:lpstr>
      <vt:lpstr>PowerPoint Presentation</vt:lpstr>
      <vt:lpstr>  Извор: S. Donaldson Kelly, Chronic Disease Management, CLPNA 2008</vt:lpstr>
      <vt:lpstr>ДОКУМЕНТИ ОД НАЦИОНАЛНОГ ЗНАЧАЈА </vt:lpstr>
      <vt:lpstr>PowerPoint Presentation</vt:lpstr>
      <vt:lpstr>PowerPoint Presentation</vt:lpstr>
      <vt:lpstr>PowerPoint Presentation</vt:lpstr>
      <vt:lpstr>КОМПЛИКАЦИЈЕ шећерне болести</vt:lpstr>
      <vt:lpstr>PowerPoint Presentation</vt:lpstr>
      <vt:lpstr>PowerPoint Presentation</vt:lpstr>
      <vt:lpstr>PowerPoint Presentation</vt:lpstr>
      <vt:lpstr>PowerPoint Presentation</vt:lpstr>
    </vt:vector>
  </TitlesOfParts>
  <Company>Institut za javno zdravlje Vojvodine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Dušan Čanković</dc:creator>
  <cp:lastModifiedBy>korisnik</cp:lastModifiedBy>
  <cp:revision>70</cp:revision>
  <dcterms:created xsi:type="dcterms:W3CDTF">2016-02-10T11:17:25Z</dcterms:created>
  <dcterms:modified xsi:type="dcterms:W3CDTF">2019-11-05T07:02:23Z</dcterms:modified>
</cp:coreProperties>
</file>