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4" r:id="rId3"/>
    <p:sldId id="257" r:id="rId4"/>
    <p:sldId id="282" r:id="rId5"/>
    <p:sldId id="258" r:id="rId6"/>
    <p:sldId id="259" r:id="rId7"/>
    <p:sldId id="261" r:id="rId8"/>
    <p:sldId id="260" r:id="rId9"/>
    <p:sldId id="262" r:id="rId10"/>
    <p:sldId id="263" r:id="rId11"/>
    <p:sldId id="283" r:id="rId12"/>
    <p:sldId id="264" r:id="rId13"/>
    <p:sldId id="265" r:id="rId14"/>
    <p:sldId id="266" r:id="rId15"/>
    <p:sldId id="267" r:id="rId16"/>
    <p:sldId id="268" r:id="rId17"/>
    <p:sldId id="284" r:id="rId18"/>
    <p:sldId id="269" r:id="rId19"/>
    <p:sldId id="270" r:id="rId20"/>
    <p:sldId id="271" r:id="rId21"/>
    <p:sldId id="272" r:id="rId22"/>
    <p:sldId id="273" r:id="rId23"/>
    <p:sldId id="274" r:id="rId24"/>
    <p:sldId id="323" r:id="rId25"/>
    <p:sldId id="285" r:id="rId26"/>
    <p:sldId id="275" r:id="rId27"/>
    <p:sldId id="276" r:id="rId28"/>
    <p:sldId id="325" r:id="rId29"/>
    <p:sldId id="277" r:id="rId30"/>
    <p:sldId id="278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D3D3D"/>
    <a:srgbClr val="FFFF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sr-Latn-R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sr-Latn-RS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sr-Latn-RS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4170AA9-FC72-4801-ABF7-2F4BACD51FC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sr-Latn-R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sr-Latn-RS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sr-Latn-R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219BBE-F892-442A-A053-E76641BDB75F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F0FCA-10AB-4411-A9D2-336B0548319F}" type="slidenum">
              <a:rPr lang="en-US" altLang="sr-Latn-RS"/>
              <a:pPr/>
              <a:t>12</a:t>
            </a:fld>
            <a:endParaRPr lang="en-US" altLang="sr-Latn-R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sr-Latn-RS" b="1"/>
              <a:t>Šta je zaraza? </a:t>
            </a:r>
            <a:endParaRPr lang="sr-Latn-CS" altLang="sr-Latn-RS"/>
          </a:p>
          <a:p>
            <a:r>
              <a:rPr lang="sr-Latn-CS" altLang="sr-Latn-RS"/>
              <a:t>Sam za sebe, izvan našeg tela, i najpatogeniji mikroorganizam je samo potencijalna opasnost. Bolest počinje zarazom, a zaraza nastaje kad patogeni mikroorganizam uđe u naše telo i počne da se razmnožava. Vrlo je važno da razumemo put i način zaraze, jer je to pravi putokaz za naše delovanje. Ako sprečimo ulazak uzročnika bolesti, sprečili smo zarazu i prevenirali bolest. </a:t>
            </a:r>
            <a:endParaRPr lang="en-US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94211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94212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13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14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15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16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17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18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sp>
          <p:nvSpPr>
            <p:cNvPr id="94219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20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21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22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23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24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grpSp>
          <p:nvGrpSpPr>
            <p:cNvPr id="94225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9422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2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2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grpSp>
          <p:nvGrpSpPr>
            <p:cNvPr id="94229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94230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31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32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grpSp>
          <p:nvGrpSpPr>
            <p:cNvPr id="94233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94234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35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36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grpSp>
          <p:nvGrpSpPr>
            <p:cNvPr id="94237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94238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39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40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grpSp>
          <p:nvGrpSpPr>
            <p:cNvPr id="94241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94242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43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4244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sp>
          <p:nvSpPr>
            <p:cNvPr id="94245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46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47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48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49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50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4251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r-Latn-RS"/>
            </a:p>
          </p:txBody>
        </p:sp>
      </p:grpSp>
      <p:sp>
        <p:nvSpPr>
          <p:cNvPr id="94253" name="Rectangle 45"/>
          <p:cNvSpPr>
            <a:spLocks noGrp="1" noChangeArrowheads="1"/>
          </p:cNvSpPr>
          <p:nvPr>
            <p:ph type="ftr" sz="quarter" idx="3"/>
          </p:nvPr>
        </p:nvSpPr>
        <p:spPr>
          <a:xfrm>
            <a:off x="4284663" y="6165850"/>
            <a:ext cx="4859337" cy="457200"/>
          </a:xfrm>
        </p:spPr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</p:txBody>
      </p:sp>
      <p:sp>
        <p:nvSpPr>
          <p:cNvPr id="9425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en-US" altLang="sr-Latn-RS" noProof="0" smtClean="0"/>
              <a:t>Click to edit Master title style</a:t>
            </a:r>
          </a:p>
        </p:txBody>
      </p:sp>
      <p:sp>
        <p:nvSpPr>
          <p:cNvPr id="9425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sr-Latn-R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6587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6119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024313" y="6400800"/>
            <a:ext cx="51196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181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9076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0074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6981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3642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121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5478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0112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069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9318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r-Latn-RS"/>
            </a:p>
          </p:txBody>
        </p:sp>
        <p:grpSp>
          <p:nvGrpSpPr>
            <p:cNvPr id="93188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9318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19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19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sp>
          <p:nvSpPr>
            <p:cNvPr id="9319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r-Latn-RS"/>
            </a:p>
          </p:txBody>
        </p:sp>
        <p:grpSp>
          <p:nvGrpSpPr>
            <p:cNvPr id="9319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9319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19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19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19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19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grpSp>
            <p:nvGrpSpPr>
              <p:cNvPr id="9319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9320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r-Latn-RS"/>
                </a:p>
              </p:txBody>
            </p:sp>
            <p:sp>
              <p:nvSpPr>
                <p:cNvPr id="9320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r-Latn-RS"/>
                </a:p>
              </p:txBody>
            </p:sp>
            <p:sp>
              <p:nvSpPr>
                <p:cNvPr id="9320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sr-Latn-RS"/>
                </a:p>
              </p:txBody>
            </p:sp>
          </p:grpSp>
        </p:grpSp>
        <p:grpSp>
          <p:nvGrpSpPr>
            <p:cNvPr id="93203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93204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205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20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grpSp>
          <p:nvGrpSpPr>
            <p:cNvPr id="9320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9320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20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21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grpSp>
          <p:nvGrpSpPr>
            <p:cNvPr id="93211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9321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21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  <p:sp>
            <p:nvSpPr>
              <p:cNvPr id="9321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r-Latn-RS"/>
              </a:p>
            </p:txBody>
          </p:sp>
        </p:grpSp>
        <p:sp>
          <p:nvSpPr>
            <p:cNvPr id="9321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1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1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1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1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9322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Latn-RS"/>
            </a:p>
          </p:txBody>
        </p:sp>
      </p:grpSp>
      <p:sp>
        <p:nvSpPr>
          <p:cNvPr id="9322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9323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24313" y="6400800"/>
            <a:ext cx="5119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sldNum="0" hd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altLang="sr-Latn-RS" sz="7200"/>
              <a:t>Higijena ruku</a:t>
            </a:r>
            <a:endParaRPr lang="en-US" altLang="sr-Latn-RS" sz="7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8538" y="4279900"/>
            <a:ext cx="6367462" cy="1485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2400" u="sng">
                <a:solidFill>
                  <a:srgbClr val="FFFF99"/>
                </a:solidFill>
              </a:rPr>
              <a:t>Asist. dr Milka Popović,</a:t>
            </a:r>
            <a:endParaRPr lang="sr-Latn-CS" altLang="sr-Latn-RS" sz="240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</a:pPr>
            <a:r>
              <a:rPr lang="sr-Latn-CS" altLang="sr-Latn-RS" sz="2400">
                <a:solidFill>
                  <a:srgbClr val="FFFF99"/>
                </a:solidFill>
              </a:rPr>
              <a:t>Lekar specijalista higijene</a:t>
            </a:r>
          </a:p>
          <a:p>
            <a:pPr>
              <a:lnSpc>
                <a:spcPct val="90000"/>
              </a:lnSpc>
            </a:pPr>
            <a:r>
              <a:rPr lang="sr-Latn-CS" altLang="sr-Latn-RS" sz="2400">
                <a:solidFill>
                  <a:srgbClr val="FFFF99"/>
                </a:solidFill>
              </a:rPr>
              <a:t>Institut za zaštitu zdravlja Novi Sad</a:t>
            </a:r>
            <a:r>
              <a:rPr lang="en-US" altLang="sr-Latn-RS" sz="2400">
                <a:solidFill>
                  <a:srgbClr val="FF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Mikroorganizmi i infekcije</a:t>
            </a:r>
            <a:r>
              <a:rPr lang="en-US" altLang="sr-Latn-RS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138987" cy="4456113"/>
          </a:xfrm>
        </p:spPr>
        <p:txBody>
          <a:bodyPr/>
          <a:lstStyle/>
          <a:p>
            <a:pPr>
              <a:buFontTx/>
              <a:buNone/>
            </a:pPr>
            <a:r>
              <a:rPr lang="sr-Latn-CS" altLang="sr-Latn-RS" sz="2800"/>
              <a:t>Mikroorganizmi su oku nevidljivi organizmi koji se nalaze svuda u prirodi.</a:t>
            </a:r>
          </a:p>
          <a:p>
            <a:pPr>
              <a:buFontTx/>
              <a:buNone/>
            </a:pPr>
            <a:r>
              <a:rPr lang="sr-Latn-CS" altLang="sr-Latn-RS" sz="2800"/>
              <a:t>Mikroorganizmi se prema svojoj </a:t>
            </a:r>
            <a:r>
              <a:rPr lang="sr-Latn-CS" altLang="sr-Latn-RS" sz="2800" b="1">
                <a:solidFill>
                  <a:srgbClr val="CCFF99"/>
                </a:solidFill>
              </a:rPr>
              <a:t>građi</a:t>
            </a:r>
            <a:r>
              <a:rPr lang="sr-Latn-CS" altLang="sr-Latn-RS" sz="2800"/>
              <a:t> dele na: </a:t>
            </a:r>
            <a:endParaRPr lang="en-US" altLang="sr-Latn-RS" sz="2800"/>
          </a:p>
          <a:p>
            <a:r>
              <a:rPr lang="sr-Latn-CS" altLang="sr-Latn-RS" sz="2800"/>
              <a:t>bakterije, </a:t>
            </a:r>
          </a:p>
          <a:p>
            <a:r>
              <a:rPr lang="sr-Latn-CS" altLang="sr-Latn-RS" sz="2800"/>
              <a:t>viruse, </a:t>
            </a:r>
          </a:p>
          <a:p>
            <a:r>
              <a:rPr lang="sr-Latn-CS" altLang="sr-Latn-RS" sz="2800"/>
              <a:t>gljive i </a:t>
            </a:r>
          </a:p>
          <a:p>
            <a:r>
              <a:rPr lang="sr-Latn-CS" altLang="sr-Latn-RS" sz="2800"/>
              <a:t>parazite.</a:t>
            </a:r>
            <a:endParaRPr lang="en-US" altLang="sr-Latn-RS" sz="2800"/>
          </a:p>
        </p:txBody>
      </p:sp>
      <p:pic>
        <p:nvPicPr>
          <p:cNvPr id="28676" name="Picture 4" descr="mikroorganiz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789363"/>
            <a:ext cx="1916112" cy="262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5013" y="1052513"/>
            <a:ext cx="7138987" cy="5003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r-Latn-CS" altLang="sr-Latn-RS" sz="2800"/>
              <a:t>Mikroorganizmi se prema </a:t>
            </a:r>
            <a:r>
              <a:rPr lang="sr-Latn-CS" altLang="sr-Latn-RS" sz="2800" b="1">
                <a:solidFill>
                  <a:srgbClr val="CCFF99"/>
                </a:solidFill>
              </a:rPr>
              <a:t>delovanju</a:t>
            </a:r>
            <a:r>
              <a:rPr lang="sr-Latn-CS" altLang="sr-Latn-RS" sz="2800"/>
              <a:t> na ljude dele na: </a:t>
            </a:r>
            <a:endParaRPr lang="en-US" altLang="sr-Latn-RS" sz="2800"/>
          </a:p>
          <a:p>
            <a:pPr>
              <a:lnSpc>
                <a:spcPct val="90000"/>
              </a:lnSpc>
            </a:pPr>
            <a:r>
              <a:rPr lang="sr-Latn-CS" altLang="sr-Latn-RS" sz="2800" b="1"/>
              <a:t>patogene</a:t>
            </a:r>
            <a:r>
              <a:rPr lang="sr-Latn-CS" altLang="sr-Latn-RS" sz="2800"/>
              <a:t> koji izazivaju različite zarazne bolesti, </a:t>
            </a:r>
          </a:p>
          <a:p>
            <a:pPr>
              <a:lnSpc>
                <a:spcPct val="90000"/>
              </a:lnSpc>
            </a:pPr>
            <a:r>
              <a:rPr lang="sr-Latn-CS" altLang="sr-Latn-RS" sz="2800" b="1"/>
              <a:t>nepatogene</a:t>
            </a:r>
            <a:r>
              <a:rPr lang="sr-Latn-CS" altLang="sr-Latn-RS" sz="2800"/>
              <a:t> koji su bezopasni, neki od njih čak vrlo korisni u očuvanju zdravlja i </a:t>
            </a:r>
          </a:p>
          <a:p>
            <a:pPr>
              <a:lnSpc>
                <a:spcPct val="90000"/>
              </a:lnSpc>
            </a:pPr>
            <a:r>
              <a:rPr lang="sr-Latn-CS" altLang="sr-Latn-RS" sz="2800" b="1"/>
              <a:t>uslovno patogene</a:t>
            </a:r>
            <a:r>
              <a:rPr lang="sr-Latn-CS" altLang="sr-Latn-RS" sz="2800"/>
              <a:t> koji se u nekim delovima tela normalno nalaze ne izazivajući smetnje, ali ako se nađu na drugom mestu u ljudskom organizmu izazivaju bolest.</a:t>
            </a:r>
            <a:endParaRPr lang="en-US" altLang="sr-Latn-R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sr-Latn-R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84213" y="981075"/>
            <a:ext cx="777557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1" hangingPunct="1"/>
            <a:r>
              <a:rPr lang="sr-Latn-CS" altLang="sr-Latn-R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Vežba: </a:t>
            </a:r>
            <a:r>
              <a:rPr lang="sr-Latn-CS" altLang="sr-Latn-RS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naučiti decu na koji način se mikroorganizmi šire putem ruku – posuti sjaj u prahu na dečije ruke i stimulisati ih da dodiruju svoje lice, da se rukuju, dodiruju drugare i površine oko sebe. Uočiće da se sjaj veoma lako prenosi i da ga ima svuda oko nas...</a:t>
            </a:r>
          </a:p>
        </p:txBody>
      </p:sp>
      <p:pic>
        <p:nvPicPr>
          <p:cNvPr id="31749" name="Picture 5" descr="mikroorganizmi - deca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716338"/>
            <a:ext cx="2659063" cy="289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089900" cy="949325"/>
          </a:xfrm>
        </p:spPr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Putevi i načini zaraze</a:t>
            </a:r>
            <a:endParaRPr lang="en-US" altLang="sr-Latn-RS" b="1">
              <a:solidFill>
                <a:srgbClr val="FFFF99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052513"/>
            <a:ext cx="7416800" cy="4537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200"/>
              <a:t>Patogeni mikroorganizmi ulaze u čoveka </a:t>
            </a:r>
            <a:r>
              <a:rPr lang="sr-Latn-CS" altLang="sr-Latn-RS" sz="2200" b="1" u="sng"/>
              <a:t>direktno</a:t>
            </a:r>
            <a:r>
              <a:rPr lang="sr-Latn-CS" altLang="sr-Latn-RS" sz="2200"/>
              <a:t> na sledeće načine: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sr-Latn-RS" sz="2200"/>
          </a:p>
          <a:p>
            <a:pPr>
              <a:lnSpc>
                <a:spcPct val="80000"/>
              </a:lnSpc>
            </a:pPr>
            <a:r>
              <a:rPr lang="sr-Latn-CS" altLang="sr-Latn-RS" sz="2200" b="1">
                <a:solidFill>
                  <a:srgbClr val="FD3D3D"/>
                </a:solidFill>
              </a:rPr>
              <a:t>UDISANJEM</a:t>
            </a:r>
            <a:r>
              <a:rPr lang="sr-Latn-CS" altLang="sr-Latn-RS" sz="2200"/>
              <a:t> - </a:t>
            </a:r>
            <a:r>
              <a:rPr lang="sr-Latn-CS" altLang="sr-Latn-RS" sz="2000"/>
              <a:t>Udisanjem čestica prašine ili kapljica, patogen ulazi u sistem za disanje kroz nos ili usta (prehlada, grip, boginje, tuberkuloza...)</a:t>
            </a:r>
          </a:p>
          <a:p>
            <a:pPr>
              <a:lnSpc>
                <a:spcPct val="80000"/>
              </a:lnSpc>
            </a:pPr>
            <a:r>
              <a:rPr lang="sr-Latn-CS" altLang="sr-Latn-RS" sz="2200" b="1">
                <a:solidFill>
                  <a:srgbClr val="FD3D3D"/>
                </a:solidFill>
              </a:rPr>
              <a:t>GUTANJEM</a:t>
            </a:r>
            <a:r>
              <a:rPr lang="sr-Latn-CS" altLang="sr-Latn-RS" sz="2200"/>
              <a:t> - </a:t>
            </a:r>
            <a:r>
              <a:rPr lang="sr-Latn-CS" altLang="sr-Latn-RS" sz="2000"/>
              <a:t>Gutanjem zaražene hrane ili vode, patogen ulazi u sustav za varenje (proliv, dizenterija, kolera...)</a:t>
            </a:r>
          </a:p>
          <a:p>
            <a:pPr>
              <a:lnSpc>
                <a:spcPct val="80000"/>
              </a:lnSpc>
            </a:pPr>
            <a:r>
              <a:rPr lang="sr-Latn-CS" altLang="sr-Latn-RS" sz="2200" b="1">
                <a:solidFill>
                  <a:srgbClr val="FD3D3D"/>
                </a:solidFill>
              </a:rPr>
              <a:t>USAĐIVANJEM (INOKULACIJOM)</a:t>
            </a:r>
            <a:r>
              <a:rPr lang="sr-Latn-CS" altLang="sr-Latn-RS" sz="2200"/>
              <a:t> - </a:t>
            </a:r>
            <a:r>
              <a:rPr lang="sr-Latn-CS" altLang="sr-Latn-RS" sz="2000"/>
              <a:t>Kroz oštećenu kožu (opekotine, posekotine, ogrebotine, ugrizi, ubodi injekcije) patogen direktno ulazi u organizam (hepatitis B, besnilo, tetanus...) </a:t>
            </a:r>
          </a:p>
          <a:p>
            <a:pPr>
              <a:lnSpc>
                <a:spcPct val="80000"/>
              </a:lnSpc>
            </a:pPr>
            <a:r>
              <a:rPr lang="sr-Latn-CS" altLang="sr-Latn-RS" sz="2200" b="1">
                <a:solidFill>
                  <a:srgbClr val="FD3D3D"/>
                </a:solidFill>
              </a:rPr>
              <a:t>KONTAKTOM</a:t>
            </a:r>
            <a:r>
              <a:rPr lang="sr-Latn-CS" altLang="sr-Latn-RS" sz="2200" b="1"/>
              <a:t> </a:t>
            </a:r>
            <a:r>
              <a:rPr lang="sr-Latn-CS" altLang="sr-Latn-RS" sz="2200"/>
              <a:t>– </a:t>
            </a:r>
            <a:r>
              <a:rPr lang="sr-Latn-CS" altLang="sr-Latn-RS" sz="2000"/>
              <a:t>dodirom kože ili kose  (vaške ili druga parazitarna oboljenja....)</a:t>
            </a:r>
          </a:p>
          <a:p>
            <a:pPr>
              <a:lnSpc>
                <a:spcPct val="80000"/>
              </a:lnSpc>
            </a:pPr>
            <a:r>
              <a:rPr lang="sr-Latn-CS" altLang="sr-Latn-RS" sz="2200" b="1">
                <a:solidFill>
                  <a:srgbClr val="FD3D3D"/>
                </a:solidFill>
              </a:rPr>
              <a:t>POLNIM ODNOSOM</a:t>
            </a:r>
            <a:r>
              <a:rPr lang="sr-Latn-CS" altLang="sr-Latn-RS" sz="2200"/>
              <a:t> - </a:t>
            </a:r>
            <a:r>
              <a:rPr lang="sr-Latn-CS" altLang="sr-Latn-RS" sz="2000"/>
              <a:t>Patogen ulazi u organizam preko sluznice polnih organa ili anusa (gonoreja, sifilis, AIDS...)</a:t>
            </a:r>
            <a:endParaRPr lang="en-US" altLang="sr-Latn-RS" sz="2000"/>
          </a:p>
          <a:p>
            <a:pPr>
              <a:lnSpc>
                <a:spcPct val="80000"/>
              </a:lnSpc>
              <a:buFontTx/>
              <a:buNone/>
            </a:pPr>
            <a:endParaRPr lang="en-US" altLang="sr-Latn-RS"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sz="4000" b="1">
                <a:solidFill>
                  <a:srgbClr val="FFFF99"/>
                </a:solidFill>
              </a:rPr>
              <a:t>Koje se bolesti najčešće prenose prljavim rukama?</a:t>
            </a:r>
            <a:r>
              <a:rPr lang="sr-Latn-CS" altLang="sr-Latn-RS" sz="4000" b="1"/>
              <a:t> </a:t>
            </a:r>
            <a:endParaRPr lang="en-US" altLang="sr-Latn-RS" sz="40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6375" y="1633538"/>
            <a:ext cx="7119938" cy="4416425"/>
          </a:xfrm>
        </p:spPr>
        <p:txBody>
          <a:bodyPr/>
          <a:lstStyle/>
          <a:p>
            <a:pPr>
              <a:buFontTx/>
              <a:buNone/>
            </a:pPr>
            <a:r>
              <a:rPr lang="sr-Latn-CS" altLang="sr-Latn-RS" sz="2600"/>
              <a:t>Patogeni mikroorganizmi ulaze u čoveka </a:t>
            </a:r>
            <a:r>
              <a:rPr lang="sr-Latn-CS" altLang="sr-Latn-RS" sz="2600" b="1" u="sng"/>
              <a:t>indirektno</a:t>
            </a:r>
            <a:r>
              <a:rPr lang="sr-Latn-CS" altLang="sr-Latn-RS" sz="2600"/>
              <a:t> </a:t>
            </a:r>
            <a:r>
              <a:rPr lang="sr-Latn-CS" altLang="sr-Latn-RS" sz="2600" b="1"/>
              <a:t> (</a:t>
            </a:r>
            <a:r>
              <a:rPr lang="sr-Latn-CS" altLang="sr-Latn-RS" sz="2600"/>
              <a:t>putem prljavih ruku) koje služe kao prenosioci uzročnika.</a:t>
            </a:r>
            <a:endParaRPr lang="sr-Latn-CS" altLang="sr-Latn-RS" sz="2600" b="1"/>
          </a:p>
          <a:p>
            <a:r>
              <a:rPr lang="sr-Latn-CS" altLang="sr-Latn-RS" sz="2400">
                <a:solidFill>
                  <a:srgbClr val="FD3D3D"/>
                </a:solidFill>
              </a:rPr>
              <a:t>Crevne zarazne bolesti</a:t>
            </a:r>
            <a:r>
              <a:rPr lang="sr-Latn-CS" altLang="sr-Latn-RS" sz="2400"/>
              <a:t> (trovanja hranom i prolivi) </a:t>
            </a:r>
          </a:p>
          <a:p>
            <a:r>
              <a:rPr lang="sr-Latn-CS" altLang="sr-Latn-RS" sz="2400">
                <a:solidFill>
                  <a:srgbClr val="FD3D3D"/>
                </a:solidFill>
              </a:rPr>
              <a:t>Infekcije kože</a:t>
            </a:r>
            <a:r>
              <a:rPr lang="sr-Latn-CS" altLang="sr-Latn-RS" sz="2400"/>
              <a:t> (akne, čirevi, infekcije rana) </a:t>
            </a:r>
          </a:p>
          <a:p>
            <a:r>
              <a:rPr lang="sr-Latn-CS" altLang="sr-Latn-RS" sz="2400">
                <a:solidFill>
                  <a:srgbClr val="FD3D3D"/>
                </a:solidFill>
              </a:rPr>
              <a:t>Virusne bolesti</a:t>
            </a:r>
            <a:r>
              <a:rPr lang="sr-Latn-CS" altLang="sr-Latn-RS" sz="2400"/>
              <a:t> (prehlada, grip, herpes, žutica tipa A)</a:t>
            </a:r>
          </a:p>
          <a:p>
            <a:r>
              <a:rPr lang="sr-Latn-CS" altLang="sr-Latn-RS" sz="2400">
                <a:solidFill>
                  <a:srgbClr val="FD3D3D"/>
                </a:solidFill>
              </a:rPr>
              <a:t>Parazitarne bolesti</a:t>
            </a:r>
            <a:r>
              <a:rPr lang="sr-Latn-CS" altLang="sr-Latn-RS" sz="2400"/>
              <a:t> (ehinokokoza koju izaziva pasja pantljičara ili toksoakaroza izazvana glistama psa ili mačke i dr.)</a:t>
            </a:r>
            <a:endParaRPr lang="en-US" altLang="sr-Latn-R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>
                <a:solidFill>
                  <a:srgbClr val="FFFF99"/>
                </a:solidFill>
              </a:rPr>
              <a:t>Ko je najugroženiji?</a:t>
            </a:r>
            <a:r>
              <a:rPr lang="sr-Latn-CS" altLang="sr-Latn-RS"/>
              <a:t> </a:t>
            </a:r>
            <a:endParaRPr lang="en-US" altLang="sr-Latn-R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600200"/>
            <a:ext cx="7210425" cy="2765425"/>
          </a:xfrm>
        </p:spPr>
        <p:txBody>
          <a:bodyPr/>
          <a:lstStyle/>
          <a:p>
            <a:r>
              <a:rPr lang="sr-Latn-CS" altLang="sr-Latn-RS" sz="2400"/>
              <a:t>odojčad i mala djeca do pet godina starosti, jer im je imunološki sistem još u razvoju, </a:t>
            </a:r>
          </a:p>
          <a:p>
            <a:r>
              <a:rPr lang="sr-Latn-CS" altLang="sr-Latn-RS" sz="2400"/>
              <a:t>stariji ljudi, jer s godinama imunološki sistem slabi i</a:t>
            </a:r>
            <a:endParaRPr lang="en-US" altLang="sr-Latn-RS" sz="2400"/>
          </a:p>
          <a:p>
            <a:r>
              <a:rPr lang="sr-Latn-CS" altLang="sr-Latn-RS" sz="2400"/>
              <a:t>bolesnici, jer svaka bolest slabi imunološki sistem</a:t>
            </a:r>
            <a:r>
              <a:rPr lang="en-US" altLang="sr-Latn-RS" sz="2400"/>
              <a:t> </a:t>
            </a:r>
          </a:p>
        </p:txBody>
      </p:sp>
      <p:pic>
        <p:nvPicPr>
          <p:cNvPr id="37892" name="Picture 4" descr="prljave ru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149725"/>
            <a:ext cx="4033838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Kako smanjiti rizik od zaraze?</a:t>
            </a:r>
            <a:r>
              <a:rPr lang="sr-Latn-CS" altLang="sr-Latn-RS" b="1"/>
              <a:t> </a:t>
            </a:r>
            <a:endParaRPr lang="en-US" altLang="sr-Latn-R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00200"/>
            <a:ext cx="7632700" cy="4349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400"/>
              <a:t>Cilj održavanja higijene ne sme biti sterilnost tj. popuno odstranjivanje svih mikroorganizama iz našeg okruženja!</a:t>
            </a:r>
          </a:p>
          <a:p>
            <a:pPr>
              <a:lnSpc>
                <a:spcPct val="80000"/>
              </a:lnSpc>
            </a:pPr>
            <a:r>
              <a:rPr lang="sr-Latn-CS" altLang="sr-Latn-RS" sz="2400" b="1">
                <a:solidFill>
                  <a:srgbClr val="FD3D3D"/>
                </a:solidFill>
              </a:rPr>
              <a:t>PRANJEM</a:t>
            </a:r>
            <a:r>
              <a:rPr lang="sr-Latn-CS" altLang="sr-Latn-RS" sz="2400"/>
              <a:t> - Topla voda, deterdžent ili prikladni sapun često su dovoljni da unište više od 99% svih mikroorganizama na rukama. </a:t>
            </a:r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400"/>
          </a:p>
          <a:p>
            <a:pPr>
              <a:lnSpc>
                <a:spcPct val="80000"/>
              </a:lnSpc>
            </a:pPr>
            <a:r>
              <a:rPr lang="sr-Latn-CS" altLang="sr-Latn-RS" sz="2400" b="1">
                <a:solidFill>
                  <a:srgbClr val="FD3D3D"/>
                </a:solidFill>
              </a:rPr>
              <a:t>PRIMENOM TOPLOTE</a:t>
            </a:r>
            <a:r>
              <a:rPr lang="sr-Latn-CS" altLang="sr-Latn-RS" sz="2400"/>
              <a:t> - Pranjem rublja na minimalno 60°C uništiće se većina patogena. Pripremom hrane na visokim temperaturama, dovoljno dugo, odnosno, </a:t>
            </a:r>
            <a:r>
              <a:rPr lang="sr-Latn-CS" altLang="sr-Latn-RS" sz="2400" b="1">
                <a:solidFill>
                  <a:srgbClr val="FD3D3D"/>
                </a:solidFill>
              </a:rPr>
              <a:t>HLAĐENJEM</a:t>
            </a:r>
            <a:r>
              <a:rPr lang="sr-Latn-CS" altLang="sr-Latn-RS" sz="2400" b="1"/>
              <a:t> </a:t>
            </a:r>
            <a:r>
              <a:rPr lang="sr-Latn-CS" altLang="sr-Latn-RS" sz="2400"/>
              <a:t>prethodno termički obrađene hrane na odgovarajućim temperaturama, smanjićete rizik od zaraze.</a:t>
            </a:r>
            <a:endParaRPr lang="en-US" altLang="sr-Latn-R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03350" y="1268413"/>
            <a:ext cx="7740650" cy="4105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altLang="sr-Latn-RS" sz="2400" b="1">
                <a:solidFill>
                  <a:srgbClr val="FD3D3D"/>
                </a:solidFill>
              </a:rPr>
              <a:t>DEZINFEKCIJOM</a:t>
            </a:r>
            <a:r>
              <a:rPr lang="sr-Latn-CS" altLang="sr-Latn-RS" sz="2400"/>
              <a:t> - Dezinfekcija je postupak kojim se broj mikroorganizama smanjuje na prihvatljiv, neškodljiv broj. Dezinfekciono sredstvo treba koristiti u sanitarnim prostorijama, kuhinji, na podovima, nameštaju, radnim površinama u uslužnim delatnostima... i uvek kad nemamo pri ruci vodu i sapun za pranje ruku i kad u kolektivu ili u porodici imamo članove koji su posebno ugroženi. </a:t>
            </a:r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400"/>
          </a:p>
          <a:p>
            <a:pPr>
              <a:lnSpc>
                <a:spcPct val="80000"/>
              </a:lnSpc>
            </a:pPr>
            <a:r>
              <a:rPr lang="sr-Latn-CS" altLang="sr-Latn-RS" sz="2400" b="1">
                <a:solidFill>
                  <a:srgbClr val="FD3D3D"/>
                </a:solidFill>
              </a:rPr>
              <a:t>SUŠENJEM</a:t>
            </a:r>
            <a:r>
              <a:rPr lang="sr-Latn-CS" altLang="sr-Latn-RS" sz="2400"/>
              <a:t> - Patogeni mikroorganizmi vole vlagu. Peškiri, ubrusi, ogrtači za kupanje treba uvek da budu suvi.</a:t>
            </a:r>
            <a:endParaRPr lang="en-US" altLang="sr-Latn-R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 u="sng">
                <a:solidFill>
                  <a:srgbClr val="CCFF99"/>
                </a:solidFill>
              </a:rPr>
              <a:t>Higijena ruku</a:t>
            </a:r>
            <a:endParaRPr lang="en-US" altLang="sr-Latn-RS" b="1" u="sng">
              <a:solidFill>
                <a:srgbClr val="CCFF99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600200"/>
            <a:ext cx="7570787" cy="4456113"/>
          </a:xfrm>
        </p:spPr>
        <p:txBody>
          <a:bodyPr/>
          <a:lstStyle/>
          <a:p>
            <a:r>
              <a:rPr lang="sr-Latn-CS" altLang="sr-Latn-RS"/>
              <a:t>Pravilna i redovna higijena ruku (DOBRA HIGIJENSKA PRAKSA), dobar je, jednostavan i jeftin način sprečavanja širenja mnogih zaraznih bolesti koje se mogu preneti nečistim rukama (obična prehlada, grip, infektivni prolivi, zarazna žutica, meningitis).</a:t>
            </a:r>
            <a:r>
              <a:rPr lang="en-US" altLang="sr-Latn-RS" sz="28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1484313"/>
            <a:ext cx="7581900" cy="4275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2800"/>
              <a:t>Mikroorganizmi koji nisu stalno prisutni na koži ruku, nego se povremeno na njoj nakupljaju kontaktom sa raznim površinama nazivamo </a:t>
            </a:r>
            <a:r>
              <a:rPr lang="sr-Latn-CS" altLang="sr-Latn-RS" sz="2800" b="1" i="1">
                <a:solidFill>
                  <a:srgbClr val="FD3D3D"/>
                </a:solidFill>
              </a:rPr>
              <a:t>tranzitorna</a:t>
            </a:r>
            <a:r>
              <a:rPr lang="sr-Latn-CS" altLang="sr-Latn-RS" sz="2800" i="1"/>
              <a:t> </a:t>
            </a:r>
            <a:r>
              <a:rPr lang="sr-Latn-CS" altLang="sr-Latn-RS" sz="2800" b="1" i="1"/>
              <a:t>(prolazna)</a:t>
            </a:r>
            <a:r>
              <a:rPr lang="sr-Latn-CS" altLang="sr-Latn-RS" sz="2800" i="1"/>
              <a:t> </a:t>
            </a:r>
            <a:r>
              <a:rPr lang="sr-Latn-CS" altLang="sr-Latn-RS" sz="2800" b="1" i="1"/>
              <a:t>mikroflora.</a:t>
            </a:r>
          </a:p>
          <a:p>
            <a:pPr>
              <a:lnSpc>
                <a:spcPct val="90000"/>
              </a:lnSpc>
            </a:pPr>
            <a:r>
              <a:rPr lang="sr-Latn-CS" altLang="sr-Latn-RS" sz="2800"/>
              <a:t>Mikroorganizmi koji su stalni 'stanovnici' naše kože nazivamo </a:t>
            </a:r>
            <a:r>
              <a:rPr lang="sr-Latn-CS" altLang="sr-Latn-RS" sz="2800" b="1" i="1">
                <a:solidFill>
                  <a:srgbClr val="FD3D3D"/>
                </a:solidFill>
              </a:rPr>
              <a:t>rezidentna</a:t>
            </a:r>
            <a:r>
              <a:rPr lang="sr-Latn-CS" altLang="sr-Latn-RS" sz="2800" b="1" i="1"/>
              <a:t> (stalna) mikroflora</a:t>
            </a:r>
            <a:r>
              <a:rPr lang="sr-Latn-CS" altLang="sr-Latn-RS" sz="2800"/>
              <a:t> (imaju veliku ulogu u zaštiti od patogenih mikroorganizama).</a:t>
            </a:r>
            <a:endParaRPr lang="en-US" altLang="sr-Latn-R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sz="3600"/>
              <a:t>SVETSKI DANA ČISTIH RUKU</a:t>
            </a:r>
            <a:endParaRPr lang="en-US" altLang="sr-Latn-RS" sz="360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sr-Latn-RS" sz="2800"/>
              <a:t>Svetski dan čistih ruku će se u mnogim zemljama pa i našoj, prvi put obeležiti  </a:t>
            </a:r>
            <a:r>
              <a:rPr lang="sr-Latn-CS" altLang="sr-Latn-RS" sz="2800" b="1"/>
              <a:t>15. OKTOBRA</a:t>
            </a:r>
            <a:r>
              <a:rPr lang="sr-Latn-CS" altLang="sr-Latn-RS" sz="2800"/>
              <a:t> </a:t>
            </a:r>
            <a:r>
              <a:rPr lang="sr-Latn-CS" altLang="sr-Latn-RS" sz="2800" b="1"/>
              <a:t>2008. godine </a:t>
            </a:r>
            <a:r>
              <a:rPr lang="sr-Latn-CS" altLang="sr-Latn-RS" sz="2800"/>
              <a:t>u Međunarodnoj godini sanitacije.</a:t>
            </a:r>
          </a:p>
          <a:p>
            <a:r>
              <a:rPr lang="sr-Latn-CS" altLang="sr-Latn-RS" sz="2800"/>
              <a:t>Svetski dan čistih ruku treba da da podsticaj i mobiliše milione ljudi da pravilno peru svoje ruke da bi se na taj način unapredila higijenska praksa kao osnovna mera prevencije mnogih zaraznih bolesti.</a:t>
            </a:r>
          </a:p>
          <a:p>
            <a:endParaRPr lang="en-US" altLang="sr-Latn-R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692150"/>
            <a:ext cx="7510463" cy="2333625"/>
          </a:xfrm>
        </p:spPr>
        <p:txBody>
          <a:bodyPr/>
          <a:lstStyle/>
          <a:p>
            <a:r>
              <a:rPr lang="sr-Latn-CS" altLang="sr-Latn-RS"/>
              <a:t>Dobrom higijenskom praksom pranja ruku (pravilnim pranjem ruku) uništava više od 99% prolazne mikroflore, pa tako i patogenih mikroorganizama!</a:t>
            </a:r>
          </a:p>
          <a:p>
            <a:endParaRPr lang="sr-Latn-CS" altLang="sr-Latn-RS"/>
          </a:p>
          <a:p>
            <a:endParaRPr lang="en-US" altLang="sr-Latn-RS"/>
          </a:p>
        </p:txBody>
      </p:sp>
      <p:pic>
        <p:nvPicPr>
          <p:cNvPr id="41989" name="Picture 5" descr="finger puppet 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89363"/>
            <a:ext cx="2571750" cy="271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32775" cy="877887"/>
          </a:xfrm>
        </p:spPr>
        <p:txBody>
          <a:bodyPr/>
          <a:lstStyle/>
          <a:p>
            <a:r>
              <a:rPr lang="sr-Latn-CS" altLang="sr-Latn-RS">
                <a:solidFill>
                  <a:srgbClr val="FFFF99"/>
                </a:solidFill>
              </a:rPr>
              <a:t>Kada sve treba oprati ruke?</a:t>
            </a:r>
            <a:r>
              <a:rPr lang="sr-Latn-CS" altLang="sr-Latn-RS"/>
              <a:t> </a:t>
            </a:r>
            <a:endParaRPr lang="en-US" altLang="sr-Latn-R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125538"/>
            <a:ext cx="6357938" cy="39655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200" b="1">
                <a:solidFill>
                  <a:srgbClr val="FD3D3D"/>
                </a:solidFill>
              </a:rPr>
              <a:t>Uvek: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kad izgledaju prljavo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kad dolazite kući ili na radno mesto</a:t>
            </a:r>
            <a:endParaRPr lang="en-US" altLang="sr-Latn-RS" sz="2200"/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20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200" b="1">
                <a:solidFill>
                  <a:srgbClr val="FD3D3D"/>
                </a:solidFill>
              </a:rPr>
              <a:t>Kod poslova u kuhinji:</a:t>
            </a:r>
            <a:endParaRPr lang="en-US" altLang="sr-Latn-RS" sz="2200" b="1">
              <a:solidFill>
                <a:srgbClr val="FD3D3D"/>
              </a:solidFill>
            </a:endParaRPr>
          </a:p>
          <a:p>
            <a:pPr>
              <a:lnSpc>
                <a:spcPct val="80000"/>
              </a:lnSpc>
            </a:pPr>
            <a:r>
              <a:rPr lang="sr-Latn-CS" altLang="sr-Latn-RS" sz="2200"/>
              <a:t>pre jela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pre kuvanja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nakon obrade sirovog povrća, mesa i ribe</a:t>
            </a:r>
            <a:endParaRPr lang="en-US" altLang="sr-Latn-RS" sz="2200"/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20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200" b="1">
                <a:solidFill>
                  <a:srgbClr val="FD3D3D"/>
                </a:solidFill>
              </a:rPr>
              <a:t>Pri korišćenju sanitarnog čvora:</a:t>
            </a:r>
            <a:endParaRPr lang="en-US" altLang="sr-Latn-RS" sz="2200" b="1">
              <a:solidFill>
                <a:srgbClr val="FD3D3D"/>
              </a:solidFill>
            </a:endParaRPr>
          </a:p>
          <a:p>
            <a:pPr>
              <a:lnSpc>
                <a:spcPct val="80000"/>
              </a:lnSpc>
            </a:pPr>
            <a:r>
              <a:rPr lang="sr-Latn-CS" altLang="sr-Latn-RS" sz="2200"/>
              <a:t>posle WC-a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pre i posle promene pelena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nakon poslova oko zaprljanog rublja</a:t>
            </a:r>
            <a:endParaRPr lang="en-US" altLang="sr-Latn-R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403350" y="476250"/>
            <a:ext cx="7054850" cy="53276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200" b="1">
                <a:solidFill>
                  <a:srgbClr val="FD3D3D"/>
                </a:solidFill>
              </a:rPr>
              <a:t>Kod kontakta s kućnim ljubimcima:</a:t>
            </a:r>
            <a:endParaRPr lang="en-US" altLang="sr-Latn-RS" sz="2200" b="1">
              <a:solidFill>
                <a:srgbClr val="FD3D3D"/>
              </a:solidFill>
            </a:endParaRPr>
          </a:p>
          <a:p>
            <a:pPr>
              <a:lnSpc>
                <a:spcPct val="80000"/>
              </a:lnSpc>
            </a:pPr>
            <a:r>
              <a:rPr lang="sr-Latn-CS" altLang="sr-Latn-RS" sz="2200"/>
              <a:t>posle čišćenja pribora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posle igre</a:t>
            </a:r>
            <a:endParaRPr lang="en-US" altLang="sr-Latn-RS" sz="2200"/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20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200" b="1">
                <a:solidFill>
                  <a:srgbClr val="FD3D3D"/>
                </a:solidFill>
              </a:rPr>
              <a:t>Pri radu oko stana ili kuće:</a:t>
            </a:r>
            <a:endParaRPr lang="en-US" altLang="sr-Latn-RS" sz="2200" b="1">
              <a:solidFill>
                <a:srgbClr val="FD3D3D"/>
              </a:solidFill>
            </a:endParaRPr>
          </a:p>
          <a:p>
            <a:pPr>
              <a:lnSpc>
                <a:spcPct val="80000"/>
              </a:lnSpc>
            </a:pPr>
            <a:r>
              <a:rPr lang="sr-Latn-CS" altLang="sr-Latn-RS" sz="2200"/>
              <a:t>posle čišćenja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posle rada oko cveća, sa zemljom i u vrtu</a:t>
            </a:r>
            <a:endParaRPr lang="en-US" altLang="sr-Latn-RS" sz="2200"/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200"/>
          </a:p>
          <a:p>
            <a:pPr>
              <a:lnSpc>
                <a:spcPct val="80000"/>
              </a:lnSpc>
              <a:buFontTx/>
              <a:buNone/>
            </a:pPr>
            <a:r>
              <a:rPr lang="sr-Latn-CS" altLang="sr-Latn-RS" sz="2200" b="1">
                <a:solidFill>
                  <a:srgbClr val="FD3D3D"/>
                </a:solidFill>
              </a:rPr>
              <a:t>Kod poslova vezanih uz zdravstvene probleme:</a:t>
            </a:r>
            <a:endParaRPr lang="en-US" altLang="sr-Latn-RS" sz="2200" b="1">
              <a:solidFill>
                <a:srgbClr val="FD3D3D"/>
              </a:solidFill>
            </a:endParaRPr>
          </a:p>
          <a:p>
            <a:pPr>
              <a:lnSpc>
                <a:spcPct val="80000"/>
              </a:lnSpc>
            </a:pPr>
            <a:r>
              <a:rPr lang="sr-Latn-CS" altLang="sr-Latn-RS" sz="2200"/>
              <a:t>pre stavljanja kontaktnih sočiva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pre davanja ili uzimanja lekova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pre obrade manjih rana ili opekotina </a:t>
            </a:r>
          </a:p>
          <a:p>
            <a:pPr>
              <a:lnSpc>
                <a:spcPct val="80000"/>
              </a:lnSpc>
            </a:pPr>
            <a:r>
              <a:rPr lang="sr-Latn-CS" altLang="sr-Latn-RS" sz="2200"/>
              <a:t>nakon dodira s izlučevinama (pljuvačka, iscedak iz nosa, krv, povraćeni sadržaj) </a:t>
            </a:r>
            <a:endParaRPr lang="en-US" altLang="sr-Latn-RS" sz="2200"/>
          </a:p>
          <a:p>
            <a:pPr>
              <a:lnSpc>
                <a:spcPct val="80000"/>
              </a:lnSpc>
            </a:pPr>
            <a:r>
              <a:rPr lang="sr-Latn-CS" altLang="sr-Latn-RS" sz="2200"/>
              <a:t>nakon nege nepokretnih bolesnika</a:t>
            </a:r>
            <a:r>
              <a:rPr lang="en-US" altLang="sr-Latn-RS" sz="2200"/>
              <a:t> </a:t>
            </a:r>
          </a:p>
          <a:p>
            <a:pPr>
              <a:lnSpc>
                <a:spcPct val="80000"/>
              </a:lnSpc>
            </a:pPr>
            <a:endParaRPr lang="en-US" altLang="sr-Latn-R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Kako pravilno oprati ruke?</a:t>
            </a:r>
            <a:r>
              <a:rPr lang="sr-Latn-CS" altLang="sr-Latn-RS"/>
              <a:t> </a:t>
            </a:r>
            <a:endParaRPr lang="en-US" altLang="sr-Latn-R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600200"/>
            <a:ext cx="7704137" cy="47085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sr-Latn-CS" altLang="sr-Latn-RS" sz="2800"/>
              <a:t>Iako se čini da je pranje ruku gotovo spontana aktivnost, potrebno je prisetiti se nekoliko važnih koraka koji osiguravaju efikasno pranje:</a:t>
            </a:r>
            <a:endParaRPr lang="en-US" altLang="sr-Latn-RS" sz="2800"/>
          </a:p>
          <a:p>
            <a:pPr marL="609600" indent="-609600">
              <a:lnSpc>
                <a:spcPct val="80000"/>
              </a:lnSpc>
            </a:pPr>
            <a:r>
              <a:rPr lang="sr-Latn-CS" altLang="sr-Latn-RS" sz="2800"/>
              <a:t>Skinite prstenje i sat.</a:t>
            </a:r>
          </a:p>
          <a:p>
            <a:pPr marL="609600" indent="-609600">
              <a:lnSpc>
                <a:spcPct val="80000"/>
              </a:lnSpc>
            </a:pPr>
            <a:r>
              <a:rPr lang="sr-Latn-CS" altLang="sr-Latn-RS" sz="2800"/>
              <a:t>Nakvasite ruke pod mlazom tekuće tople vode. </a:t>
            </a:r>
          </a:p>
          <a:p>
            <a:pPr marL="609600" indent="-609600">
              <a:lnSpc>
                <a:spcPct val="80000"/>
              </a:lnSpc>
            </a:pPr>
            <a:r>
              <a:rPr lang="sr-Latn-CS" altLang="sr-Latn-RS" sz="2800"/>
              <a:t>Nanesite na ruke malo tečnog sapuna. </a:t>
            </a:r>
          </a:p>
          <a:p>
            <a:pPr marL="609600" indent="-609600">
              <a:lnSpc>
                <a:spcPct val="80000"/>
              </a:lnSpc>
            </a:pPr>
            <a:r>
              <a:rPr lang="sr-Latn-CS" altLang="sr-Latn-RS" sz="2800"/>
              <a:t>Snažno trljajući rasporedite sapun i vodu po celoj površini ruku, posebno pažljivo između prstiju, na palčevima i na području ispod noktiju.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pic>
        <p:nvPicPr>
          <p:cNvPr id="143365" name="Picture 5" descr="pranje ruku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35150" y="549275"/>
            <a:ext cx="6394450" cy="4714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altLang="sr-Latn-RS" sz="2800"/>
              <a:t>Isperite ruke pod mlazom tekuće vode. </a:t>
            </a:r>
          </a:p>
          <a:p>
            <a:pPr>
              <a:lnSpc>
                <a:spcPct val="80000"/>
              </a:lnSpc>
            </a:pPr>
            <a:r>
              <a:rPr lang="sr-Latn-CS" altLang="sr-Latn-RS" sz="2800"/>
              <a:t>Pažljivo osušite ruke koristeći suv i čist peškir ili papirni ubrus, pazeći da se što manje dodiruju površine nakon završenog pranja ruku. </a:t>
            </a:r>
          </a:p>
          <a:p>
            <a:pPr>
              <a:lnSpc>
                <a:spcPct val="80000"/>
              </a:lnSpc>
            </a:pPr>
            <a:r>
              <a:rPr lang="sr-Latn-CS" altLang="sr-Latn-RS" sz="2800"/>
              <a:t>Slavinu treba, naročito na javnim mestima, zatvoriti papirnim ubrusom kojim smo obrisali ruke. Za sušenje ruku mogu se koristiti i uređaji, fenomati.</a:t>
            </a:r>
            <a:endParaRPr lang="en-US" altLang="sr-Latn-R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333375"/>
            <a:ext cx="6861175" cy="3600450"/>
          </a:xfrm>
        </p:spPr>
        <p:txBody>
          <a:bodyPr/>
          <a:lstStyle/>
          <a:p>
            <a:r>
              <a:rPr lang="sr-Latn-CS" altLang="sr-Latn-RS" b="1" i="1"/>
              <a:t>Vežba: </a:t>
            </a:r>
            <a:r>
              <a:rPr lang="sr-Latn-CS" altLang="sr-Latn-RS" i="1"/>
              <a:t>neposredno sa decom u kupatilu vežbati tehniku pranja ruku – nanošenje tečnog sapuna, trljanje ruku, ispiranje, brisanje, zavrtanje slavine, bacanje papirnog ubrusa....</a:t>
            </a:r>
            <a:endParaRPr lang="en-US" altLang="sr-Latn-RS" i="1"/>
          </a:p>
        </p:txBody>
      </p:sp>
      <p:pic>
        <p:nvPicPr>
          <p:cNvPr id="82948" name="Picture 4" descr="pranje ruku ma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310063"/>
            <a:ext cx="2736850" cy="254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161337" cy="1093787"/>
          </a:xfrm>
        </p:spPr>
        <p:txBody>
          <a:bodyPr/>
          <a:lstStyle/>
          <a:p>
            <a:r>
              <a:rPr lang="sr-Latn-CS" altLang="sr-Latn-RS" sz="4000" b="1">
                <a:solidFill>
                  <a:srgbClr val="FFFF99"/>
                </a:solidFill>
              </a:rPr>
              <a:t>Šta kada pri ruci nema vode?</a:t>
            </a:r>
            <a:r>
              <a:rPr lang="sr-Latn-CS" altLang="sr-Latn-RS" sz="4000">
                <a:solidFill>
                  <a:srgbClr val="FFFF99"/>
                </a:solidFill>
              </a:rPr>
              <a:t> </a:t>
            </a:r>
            <a:endParaRPr lang="en-US" altLang="sr-Latn-RS" sz="4000">
              <a:solidFill>
                <a:srgbClr val="FFFF99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686800" cy="4708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2800"/>
              <a:t>Dezinfikujte ruke alkoholnim dezinficijensom. </a:t>
            </a:r>
          </a:p>
          <a:p>
            <a:pPr lvl="1">
              <a:lnSpc>
                <a:spcPct val="90000"/>
              </a:lnSpc>
            </a:pPr>
            <a:r>
              <a:rPr lang="sr-Latn-CS" altLang="sr-Latn-RS" sz="2400"/>
              <a:t>Sredinom 19. veka dr Ignaz Semmelweiss propagirao je pranje ruku rastvorom hlora s ciljem smanjenja prenosa zaraznih bolesti preko ruku kontaminiranih infektivnim materijalom. Nakon uvođenja te mere u toj bolničkoj ustanovi smrtnost je za nekoliko nedelja pala sa 12% na 3%. Semmelweiss je zaključio da je pranje ruku dezinfekcionim rastvorom hlora efikasnije od jednostavnog pranja ruku vodom i sapunom. </a:t>
            </a:r>
          </a:p>
          <a:p>
            <a:pPr lvl="1">
              <a:lnSpc>
                <a:spcPct val="90000"/>
              </a:lnSpc>
            </a:pPr>
            <a:r>
              <a:rPr lang="sr-Latn-CS" altLang="sr-Latn-RS" sz="2400"/>
              <a:t>Međutim, već obično pranje ruku toplom tekućom vodom i sapunom sprečiće širenje većine zaraznih bolesti koje se mogu preneti rukama.  </a:t>
            </a:r>
            <a:endParaRPr lang="en-US" altLang="sr-Latn-R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pic>
        <p:nvPicPr>
          <p:cNvPr id="146436" name="Picture 4" descr="basin18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557338"/>
            <a:ext cx="4572000" cy="297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437" name="Picture 5" descr="3-hibisol20rebrand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981075"/>
            <a:ext cx="1935162" cy="483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Kako koristiti dezinficijense?</a:t>
            </a:r>
            <a:r>
              <a:rPr lang="sr-Latn-CS" altLang="sr-Latn-RS">
                <a:solidFill>
                  <a:srgbClr val="FFFF99"/>
                </a:solidFill>
              </a:rPr>
              <a:t> </a:t>
            </a:r>
            <a:endParaRPr lang="en-US" altLang="sr-Latn-RS">
              <a:solidFill>
                <a:srgbClr val="FFFF99"/>
              </a:solidFill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557338"/>
            <a:ext cx="8101012" cy="4319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altLang="sr-Latn-RS" sz="2600"/>
              <a:t>Dezinficijensi za ruke se primjenjuju samostalno, bez prethodnog pranja ruku, ukoliko su ruke čiste, </a:t>
            </a:r>
            <a:r>
              <a:rPr lang="sr-Latn-CS" altLang="sr-Latn-RS" sz="2600">
                <a:solidFill>
                  <a:srgbClr val="CCFF99"/>
                </a:solidFill>
              </a:rPr>
              <a:t>bez vidljive zaprljanosti</a:t>
            </a:r>
            <a:r>
              <a:rPr lang="sr-Latn-CS" altLang="sr-Latn-RS" sz="2600"/>
              <a:t>, utrljavanjem sredstva u kožu prema uputstvima proizvođača, a najčešće je to oko </a:t>
            </a:r>
            <a:r>
              <a:rPr lang="sr-Latn-CS" altLang="sr-Latn-RS" sz="2600">
                <a:solidFill>
                  <a:srgbClr val="FD3D3D"/>
                </a:solidFill>
              </a:rPr>
              <a:t>30 sekundi</a:t>
            </a:r>
            <a:r>
              <a:rPr lang="sr-Latn-CS" altLang="sr-Latn-RS" sz="2600"/>
              <a:t>, sve dok se koža ne osuši. </a:t>
            </a:r>
          </a:p>
          <a:p>
            <a:pPr>
              <a:lnSpc>
                <a:spcPct val="80000"/>
              </a:lnSpc>
            </a:pPr>
            <a:endParaRPr lang="sr-Latn-CS" altLang="sr-Latn-RS" sz="2600"/>
          </a:p>
          <a:p>
            <a:pPr>
              <a:lnSpc>
                <a:spcPct val="80000"/>
              </a:lnSpc>
            </a:pPr>
            <a:r>
              <a:rPr lang="sr-Latn-CS" altLang="sr-Latn-RS" sz="2600"/>
              <a:t>Ukoliko su ruke </a:t>
            </a:r>
            <a:r>
              <a:rPr lang="sr-Latn-CS" altLang="sr-Latn-RS" sz="2600">
                <a:solidFill>
                  <a:srgbClr val="CCFF99"/>
                </a:solidFill>
              </a:rPr>
              <a:t>mehanički zaprljane</a:t>
            </a:r>
            <a:r>
              <a:rPr lang="sr-Latn-CS" altLang="sr-Latn-RS" sz="2600"/>
              <a:t>, potrebno ih je prethodno oprati tekućom vodom i sapunom, dobro osušiti papirnim ubrusom (voda može da razredi alkoholni dezinficijens i tako smanji njegovu efikasnost), pa tek nakon toga naneti dezinfekciono sredstvo za ruke. </a:t>
            </a:r>
            <a:endParaRPr lang="en-US" altLang="sr-Latn-RS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Higijena</a:t>
            </a:r>
            <a:endParaRPr lang="en-US" altLang="sr-Latn-RS" b="1">
              <a:solidFill>
                <a:srgbClr val="FFFF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88300" cy="3916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2800"/>
              <a:t>je nauka koja se bavi očuvanjem i unapređenjem zdravlja i prevencijom bolesti. </a:t>
            </a:r>
          </a:p>
          <a:p>
            <a:pPr>
              <a:lnSpc>
                <a:spcPct val="90000"/>
              </a:lnSpc>
            </a:pPr>
            <a:r>
              <a:rPr lang="sr-Latn-CS" altLang="sr-Latn-RS" sz="2800"/>
              <a:t>To je nauka koja se bavi proučavanjem i praćenjem svih činilaca okoline koji mogu delovati na zdravlje čoveka - povećanjem delovanja korisnih, a smanjenjem štetnih uticaja na psiho-fizičko zdravlje pojedinca. </a:t>
            </a:r>
          </a:p>
        </p:txBody>
      </p:sp>
      <p:pic>
        <p:nvPicPr>
          <p:cNvPr id="3076" name="Picture 4" descr="Top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516563"/>
            <a:ext cx="1944688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6375" y="836613"/>
            <a:ext cx="6608763" cy="4752975"/>
          </a:xfrm>
        </p:spPr>
        <p:txBody>
          <a:bodyPr/>
          <a:lstStyle/>
          <a:p>
            <a:r>
              <a:rPr lang="sr-Latn-CS" altLang="sr-Latn-RS"/>
              <a:t>Našoj koži treba prirodna masnoća i vlaga kako bi ostala zdrava. Birajte pažljivo sredstva za pranje ruku, jer uz efikasno pranje (uklanjanje svih patogenih mikroorganizmama), moraju i negovati kožu štiteći je od isušivanja i odmašćivanja. </a:t>
            </a:r>
            <a:endParaRPr lang="en-US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92275" y="1600200"/>
            <a:ext cx="7127875" cy="4060825"/>
          </a:xfrm>
        </p:spPr>
        <p:txBody>
          <a:bodyPr/>
          <a:lstStyle/>
          <a:p>
            <a:r>
              <a:rPr lang="sr-Latn-CS" altLang="sr-Latn-RS"/>
              <a:t>Deca – osetljivi deo populacije</a:t>
            </a:r>
          </a:p>
          <a:p>
            <a:r>
              <a:rPr lang="sr-Latn-CS" altLang="sr-Latn-RS"/>
              <a:t>Formiranje pozitivnih higijenskih navika u najranijem periodu i sprovođenje dobre higijenske prakse od presudnog su značaja za zdravlje i prevenciju bolesti.</a:t>
            </a:r>
            <a:endParaRPr lang="en-US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Lična higijena</a:t>
            </a:r>
            <a:endParaRPr lang="en-US" altLang="sr-Latn-RS" b="1">
              <a:solidFill>
                <a:srgbClr val="FFFF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137525" cy="4456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2400"/>
              <a:t>je odraz kulturnih navika i potreba je pojedinca, ali i sredine u kojoj živi. </a:t>
            </a:r>
          </a:p>
          <a:p>
            <a:pPr>
              <a:lnSpc>
                <a:spcPct val="90000"/>
              </a:lnSpc>
              <a:buFontTx/>
              <a:buNone/>
            </a:pPr>
            <a:endParaRPr lang="sr-Latn-CS" altLang="sr-Latn-RS" sz="2400"/>
          </a:p>
          <a:p>
            <a:pPr>
              <a:lnSpc>
                <a:spcPct val="90000"/>
              </a:lnSpc>
            </a:pPr>
            <a:r>
              <a:rPr lang="sr-Latn-CS" altLang="sr-Latn-RS" sz="2400"/>
              <a:t>Lična higijena je skup svih postupaka koje sprovodimo sa ciljem očuvanja zdravlja i sprečavanja bolesti, održavanja čistoće i lepote tela i očuvanja mentalnog zdravlja. </a:t>
            </a:r>
          </a:p>
          <a:p>
            <a:pPr>
              <a:lnSpc>
                <a:spcPct val="90000"/>
              </a:lnSpc>
              <a:buFontTx/>
              <a:buNone/>
            </a:pPr>
            <a:endParaRPr lang="sr-Latn-CS" altLang="sr-Latn-RS" sz="2400"/>
          </a:p>
          <a:p>
            <a:pPr>
              <a:lnSpc>
                <a:spcPct val="90000"/>
              </a:lnSpc>
            </a:pPr>
            <a:r>
              <a:rPr lang="sr-Latn-CS" altLang="sr-Latn-RS" sz="2400"/>
              <a:t>Održavanje tela u dobroj fizičkoj kondiciji, ne samo da doprinosi ispravnom radu i funkciji svih organa i jačanju imunološkog sistema, nego ima i korisno delovanje na poboljšanje sposobnosti kako za umni, tako i za telesni rad. </a:t>
            </a:r>
            <a:endParaRPr lang="en-US" altLang="sr-Latn-R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315325" cy="935038"/>
          </a:xfrm>
        </p:spPr>
        <p:txBody>
          <a:bodyPr/>
          <a:lstStyle/>
          <a:p>
            <a:r>
              <a:rPr lang="sr-Latn-CS" altLang="sr-Latn-RS" b="1">
                <a:solidFill>
                  <a:srgbClr val="FFFF99"/>
                </a:solidFill>
              </a:rPr>
              <a:t>Šta je sve lična higijena?</a:t>
            </a:r>
            <a:endParaRPr lang="en-US" altLang="sr-Latn-RS" b="1">
              <a:solidFill>
                <a:srgbClr val="FFFF99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600200"/>
            <a:ext cx="7524750" cy="4349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altLang="sr-Latn-RS" sz="3600"/>
              <a:t>higijena tela i ruku </a:t>
            </a:r>
            <a:br>
              <a:rPr lang="sr-Latn-CS" altLang="sr-Latn-RS" sz="3600"/>
            </a:br>
            <a:r>
              <a:rPr lang="sr-Latn-CS" altLang="sr-Latn-RS"/>
              <a:t>(pranje ruku, kupanje, tuširanje, umivanje, pranje kose, pranje nogu, higijena telesnih otvora – očiju, ušiju, usta i zuba, genitalija,...);</a:t>
            </a:r>
          </a:p>
          <a:p>
            <a:pPr>
              <a:lnSpc>
                <a:spcPct val="80000"/>
              </a:lnSpc>
            </a:pPr>
            <a:r>
              <a:rPr lang="sr-Latn-CS" altLang="sr-Latn-RS" sz="4000"/>
              <a:t>higijena ishrane;</a:t>
            </a:r>
          </a:p>
          <a:p>
            <a:pPr>
              <a:lnSpc>
                <a:spcPct val="80000"/>
              </a:lnSpc>
            </a:pPr>
            <a:r>
              <a:rPr lang="sr-Latn-CS" altLang="sr-Latn-RS" sz="4000"/>
              <a:t>fizička aktivnost;</a:t>
            </a:r>
          </a:p>
          <a:p>
            <a:pPr>
              <a:lnSpc>
                <a:spcPct val="80000"/>
              </a:lnSpc>
            </a:pPr>
            <a:r>
              <a:rPr lang="sr-Latn-CS" altLang="sr-Latn-RS" sz="4000"/>
              <a:t>higijena sna i odmora;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765175"/>
            <a:ext cx="7283450" cy="4456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sr-Latn-RS" sz="3600"/>
              <a:t>mentalna higijena;</a:t>
            </a:r>
          </a:p>
          <a:p>
            <a:pPr>
              <a:lnSpc>
                <a:spcPct val="90000"/>
              </a:lnSpc>
            </a:pPr>
            <a:r>
              <a:rPr lang="sr-Latn-CS" altLang="sr-Latn-RS" sz="3600"/>
              <a:t>higijena odeće i obuće;</a:t>
            </a:r>
          </a:p>
          <a:p>
            <a:pPr>
              <a:lnSpc>
                <a:spcPct val="90000"/>
              </a:lnSpc>
            </a:pPr>
            <a:r>
              <a:rPr lang="sr-Latn-CS" altLang="sr-Latn-RS" sz="3600"/>
              <a:t>kozmetička sredstva;</a:t>
            </a:r>
          </a:p>
          <a:p>
            <a:pPr>
              <a:lnSpc>
                <a:spcPct val="90000"/>
              </a:lnSpc>
            </a:pPr>
            <a:r>
              <a:rPr lang="sr-Latn-CS" altLang="sr-Latn-RS" sz="3600"/>
              <a:t>higijena u domaćinstvu;</a:t>
            </a:r>
          </a:p>
          <a:p>
            <a:pPr>
              <a:lnSpc>
                <a:spcPct val="90000"/>
              </a:lnSpc>
            </a:pPr>
            <a:r>
              <a:rPr lang="sr-Latn-CS" altLang="sr-Latn-RS" sz="3600"/>
              <a:t>higijenski režim tokom boravka u kolektivu;</a:t>
            </a:r>
          </a:p>
          <a:p>
            <a:pPr>
              <a:lnSpc>
                <a:spcPct val="90000"/>
              </a:lnSpc>
            </a:pPr>
            <a:r>
              <a:rPr lang="sr-Latn-CS" altLang="sr-Latn-RS" sz="3600"/>
              <a:t>higijenski režim nastave...</a:t>
            </a:r>
            <a:endParaRPr lang="en-US" altLang="sr-Latn-RS" sz="3600"/>
          </a:p>
          <a:p>
            <a:pPr>
              <a:lnSpc>
                <a:spcPct val="90000"/>
              </a:lnSpc>
            </a:pPr>
            <a:endParaRPr lang="en-US" altLang="sr-Latn-R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161337" cy="949325"/>
          </a:xfrm>
        </p:spPr>
        <p:txBody>
          <a:bodyPr/>
          <a:lstStyle/>
          <a:p>
            <a:r>
              <a:rPr lang="sr-Latn-CS" altLang="sr-Latn-RS" b="1">
                <a:solidFill>
                  <a:srgbClr val="CCFF99"/>
                </a:solidFill>
              </a:rPr>
              <a:t>Higijena tela i ruku</a:t>
            </a:r>
            <a:r>
              <a:rPr lang="sr-Latn-CS" altLang="sr-Latn-RS"/>
              <a:t> </a:t>
            </a:r>
            <a:endParaRPr lang="en-US" altLang="sr-Latn-R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981075"/>
            <a:ext cx="7715250" cy="4456113"/>
          </a:xfrm>
        </p:spPr>
        <p:txBody>
          <a:bodyPr/>
          <a:lstStyle/>
          <a:p>
            <a:r>
              <a:rPr lang="sr-Latn-CS" altLang="sr-Latn-RS"/>
              <a:t>Održavanje čistoće tela, a naročito ruku, bitan je preduslov za sprečavanje širenja zaraznih bolesti.</a:t>
            </a:r>
          </a:p>
          <a:p>
            <a:r>
              <a:rPr lang="sr-Latn-CS" altLang="sr-Latn-RS"/>
              <a:t>Koža je zaštitni omotač tela koji nas štiti od mehaničkih povreda, infekcije i služi kao regulator telesne toplote. Higijena kože ima važnu ulogu u održavanju njene funkcije i čuvanju zdravlja.  </a:t>
            </a:r>
            <a:endParaRPr lang="en-US" altLang="sr-Latn-R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r-Latn-CS" altLang="sr-Latn-RS"/>
              <a:t>Asist. dr </a:t>
            </a:r>
            <a:r>
              <a:rPr lang="en-US" altLang="sr-Latn-RS"/>
              <a:t>Milka </a:t>
            </a:r>
            <a:r>
              <a:rPr lang="sr-Latn-CS" altLang="sr-Latn-RS"/>
              <a:t>P</a:t>
            </a:r>
            <a:r>
              <a:rPr lang="en-US" altLang="sr-Latn-RS"/>
              <a:t>opovi</a:t>
            </a:r>
            <a:r>
              <a:rPr lang="sr-Latn-CS" altLang="sr-Latn-RS"/>
              <a:t>ć, Lekar specijalista Higijene</a:t>
            </a:r>
          </a:p>
          <a:p>
            <a:r>
              <a:rPr lang="sr-Latn-CS" altLang="sr-Latn-RS"/>
              <a:t>Institut za javno zdravlje Vojvodine, Novi Sad</a:t>
            </a:r>
            <a:endParaRPr lang="en-US" altLang="sr-Latn-RS"/>
          </a:p>
          <a:p>
            <a:endParaRPr lang="en-US" altLang="sr-Latn-R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6375" y="404813"/>
            <a:ext cx="7488238" cy="2592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CS" altLang="sr-Latn-RS" sz="2800"/>
              <a:t>Gornji delovi kože se neprestano obnavljaju, a odumrli slojevi se ljušte zajedno s mašću, znojem, prašinom i moraju se uklanjati redovnim pranjem, kako bi koža mogla normalno da funkcioniše. </a:t>
            </a:r>
          </a:p>
          <a:p>
            <a:pPr>
              <a:lnSpc>
                <a:spcPct val="80000"/>
              </a:lnSpc>
            </a:pPr>
            <a:endParaRPr lang="sr-Latn-CS" altLang="sr-Latn-RS" sz="2800"/>
          </a:p>
          <a:p>
            <a:pPr>
              <a:lnSpc>
                <a:spcPct val="80000"/>
              </a:lnSpc>
            </a:pPr>
            <a:endParaRPr lang="sr-Latn-CS" altLang="sr-Latn-RS" sz="2800"/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800"/>
          </a:p>
          <a:p>
            <a:pPr>
              <a:lnSpc>
                <a:spcPct val="80000"/>
              </a:lnSpc>
            </a:pPr>
            <a:endParaRPr lang="sr-Latn-CS" altLang="sr-Latn-RS" sz="2800"/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800"/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800"/>
          </a:p>
          <a:p>
            <a:pPr>
              <a:lnSpc>
                <a:spcPct val="80000"/>
              </a:lnSpc>
            </a:pPr>
            <a:r>
              <a:rPr lang="sr-Latn-CS" altLang="sr-Latn-RS" sz="2800"/>
              <a:t>Prljavština na koži predstavlja povoljno tlo za razmnožavanje mnogih mikroorganizama.</a:t>
            </a:r>
            <a:r>
              <a:rPr lang="en-US" altLang="sr-Latn-RS" sz="2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sr-Latn-CS" altLang="sr-Latn-RS" sz="28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r-Latn-RS"/>
          </a:p>
        </p:txBody>
      </p:sp>
      <p:graphicFrame>
        <p:nvGraphicFramePr>
          <p:cNvPr id="27652" name="Object 4">
            <a:hlinkClick r:id="" action="ppaction://noaction">
              <a:snd r:embed="rId4" name="breeze.wav"/>
            </a:hlinkClick>
          </p:cNvPr>
          <p:cNvGraphicFramePr>
            <a:graphicFrameLocks noChangeAspect="1"/>
          </p:cNvGraphicFramePr>
          <p:nvPr/>
        </p:nvGraphicFramePr>
        <p:xfrm>
          <a:off x="2987675" y="2636838"/>
          <a:ext cx="3024188" cy="231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Bitmap Image" r:id="rId5" imgW="3343742" imgH="2561905" progId="Paint.Picture">
                  <p:embed/>
                </p:oleObj>
              </mc:Choice>
              <mc:Fallback>
                <p:oleObj name="Bitmap Image" r:id="rId5" imgW="3343742" imgH="2561905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636838"/>
                        <a:ext cx="3024188" cy="2316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5">
      <a:dk1>
        <a:srgbClr val="666699"/>
      </a:dk1>
      <a:lt1>
        <a:srgbClr val="FFFFFF"/>
      </a:lt1>
      <a:dk2>
        <a:srgbClr val="000066"/>
      </a:dk2>
      <a:lt2>
        <a:srgbClr val="CCECFF"/>
      </a:lt2>
      <a:accent1>
        <a:srgbClr val="0099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CACA"/>
      </a:accent5>
      <a:accent6>
        <a:srgbClr val="008AB9"/>
      </a:accent6>
      <a:hlink>
        <a:srgbClr val="CC99FF"/>
      </a:hlink>
      <a:folHlink>
        <a:srgbClr val="3366CC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alloons 6">
    <a:dk1>
      <a:srgbClr val="99CC00"/>
    </a:dk1>
    <a:lt1>
      <a:srgbClr val="FFFFFF"/>
    </a:lt1>
    <a:dk2>
      <a:srgbClr val="009900"/>
    </a:dk2>
    <a:lt2>
      <a:srgbClr val="FFFF99"/>
    </a:lt2>
    <a:accent1>
      <a:srgbClr val="336600"/>
    </a:accent1>
    <a:accent2>
      <a:srgbClr val="008000"/>
    </a:accent2>
    <a:accent3>
      <a:srgbClr val="AACAAA"/>
    </a:accent3>
    <a:accent4>
      <a:srgbClr val="DADADA"/>
    </a:accent4>
    <a:accent5>
      <a:srgbClr val="ADB8AA"/>
    </a:accent5>
    <a:accent6>
      <a:srgbClr val="007300"/>
    </a:accent6>
    <a:hlink>
      <a:srgbClr val="CCCC00"/>
    </a:hlink>
    <a:folHlink>
      <a:srgbClr val="33CC33"/>
    </a:folHlink>
  </a:clrScheme>
</a:themeOverride>
</file>

<file path=ppt/theme/themeOverride2.xml><?xml version="1.0" encoding="utf-8"?>
<a:themeOverride xmlns:a="http://schemas.openxmlformats.org/drawingml/2006/main">
  <a:clrScheme name="Balloons 6">
    <a:dk1>
      <a:srgbClr val="99CC00"/>
    </a:dk1>
    <a:lt1>
      <a:srgbClr val="FFFFFF"/>
    </a:lt1>
    <a:dk2>
      <a:srgbClr val="009900"/>
    </a:dk2>
    <a:lt2>
      <a:srgbClr val="FFFF99"/>
    </a:lt2>
    <a:accent1>
      <a:srgbClr val="336600"/>
    </a:accent1>
    <a:accent2>
      <a:srgbClr val="008000"/>
    </a:accent2>
    <a:accent3>
      <a:srgbClr val="AACAAA"/>
    </a:accent3>
    <a:accent4>
      <a:srgbClr val="DADADA"/>
    </a:accent4>
    <a:accent5>
      <a:srgbClr val="ADB8AA"/>
    </a:accent5>
    <a:accent6>
      <a:srgbClr val="007300"/>
    </a:accent6>
    <a:hlink>
      <a:srgbClr val="CCCC00"/>
    </a:hlink>
    <a:folHlink>
      <a:srgbClr val="33CC3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2201</Words>
  <Application>Microsoft Office PowerPoint</Application>
  <PresentationFormat>On-screen Show (4:3)</PresentationFormat>
  <Paragraphs>193</Paragraphs>
  <Slides>30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Verdana</vt:lpstr>
      <vt:lpstr>Balloons</vt:lpstr>
      <vt:lpstr>Paintbrush Picture</vt:lpstr>
      <vt:lpstr>Higijena ruku</vt:lpstr>
      <vt:lpstr>SVETSKI DANA ČISTIH RUKU</vt:lpstr>
      <vt:lpstr>Higijena</vt:lpstr>
      <vt:lpstr>PowerPoint Presentation</vt:lpstr>
      <vt:lpstr>Lična higijena</vt:lpstr>
      <vt:lpstr>Šta je sve lična higijena?</vt:lpstr>
      <vt:lpstr>PowerPoint Presentation</vt:lpstr>
      <vt:lpstr>Higijena tela i ruku </vt:lpstr>
      <vt:lpstr>PowerPoint Presentation</vt:lpstr>
      <vt:lpstr>Mikroorganizmi i infekcije </vt:lpstr>
      <vt:lpstr>PowerPoint Presentation</vt:lpstr>
      <vt:lpstr>PowerPoint Presentation</vt:lpstr>
      <vt:lpstr>Putevi i načini zaraze</vt:lpstr>
      <vt:lpstr>Koje se bolesti najčešće prenose prljavim rukama? </vt:lpstr>
      <vt:lpstr>Ko je najugroženiji? </vt:lpstr>
      <vt:lpstr>Kako smanjiti rizik od zaraze? </vt:lpstr>
      <vt:lpstr>PowerPoint Presentation</vt:lpstr>
      <vt:lpstr>Higijena ruku</vt:lpstr>
      <vt:lpstr>PowerPoint Presentation</vt:lpstr>
      <vt:lpstr>PowerPoint Presentation</vt:lpstr>
      <vt:lpstr>Kada sve treba oprati ruke? </vt:lpstr>
      <vt:lpstr>PowerPoint Presentation</vt:lpstr>
      <vt:lpstr>Kako pravilno oprati ruke? </vt:lpstr>
      <vt:lpstr>PowerPoint Presentation</vt:lpstr>
      <vt:lpstr>PowerPoint Presentation</vt:lpstr>
      <vt:lpstr>PowerPoint Presentation</vt:lpstr>
      <vt:lpstr>Šta kada pri ruci nema vode? </vt:lpstr>
      <vt:lpstr>PowerPoint Presentation</vt:lpstr>
      <vt:lpstr>Kako koristiti dezinficijense?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Lična higijena</dc:title>
  <dc:creator>Korisnik</dc:creator>
  <cp:lastModifiedBy>korisnik</cp:lastModifiedBy>
  <cp:revision>29</cp:revision>
  <dcterms:created xsi:type="dcterms:W3CDTF">2007-02-15T21:14:03Z</dcterms:created>
  <dcterms:modified xsi:type="dcterms:W3CDTF">2019-10-14T08:09:23Z</dcterms:modified>
</cp:coreProperties>
</file>