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45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5"/>
      <c:rotY val="80"/>
      <c:rAngAx val="0"/>
      <c:perspective val="0"/>
    </c:view3D>
    <c:floor>
      <c:thickness val="0"/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01123595505673"/>
          <c:y val="0.43461538461538468"/>
          <c:w val="0.61123595505618389"/>
          <c:h val="0.415384615384621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6DD-4F38-8FDD-FACA4CF14D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6DD-4F38-8FDD-FACA4CF14DD8}"/>
              </c:ext>
            </c:extLst>
          </c:dPt>
          <c:dLbls>
            <c:dLbl>
              <c:idx val="0"/>
              <c:layout>
                <c:manualLayout>
                  <c:x val="0.28876751139401696"/>
                  <c:y val="-1.775664679723707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146584796356394E-2"/>
                  <c:y val="-5.9354321768535688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9150569403248086"/>
                  <c:y val="-0.13453952764845617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547957821061842E-2"/>
                  <c:y val="-0.143171494707073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повреде, 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тровања и последице деловања спољних фактора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3.4%</a:t>
                    </a:r>
                  </a:p>
                </c:rich>
              </c:tx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265705994320439E-2"/>
                  <c:y val="-6.3323864250150574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358277288077683E-2"/>
                  <c:y val="2.498826235991008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.#0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14422</c:v>
                </c:pt>
                <c:pt idx="1">
                  <c:v>6312</c:v>
                </c:pt>
                <c:pt idx="2">
                  <c:v>1268</c:v>
                </c:pt>
                <c:pt idx="3">
                  <c:v>925</c:v>
                </c:pt>
                <c:pt idx="4">
                  <c:v>947</c:v>
                </c:pt>
                <c:pt idx="5">
                  <c:v>3309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6DD-4F38-8FDD-FACA4CF14DD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DD-4F38-8FDD-FACA4CF14D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6DD-4F38-8FDD-FACA4CF14DD8}"/>
              </c:ext>
            </c:extLst>
          </c:dPt>
          <c:dLbls>
            <c:numFmt formatCode="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21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6DD-4F38-8FDD-FACA4CF14D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4644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12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heartday.org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862885"/>
            <a:ext cx="9075223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618963"/>
            <a:ext cx="4301544" cy="271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656823"/>
            <a:ext cx="4301544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656823"/>
            <a:ext cx="4262907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Heart 15"/>
          <p:cNvSpPr/>
          <p:nvPr/>
        </p:nvSpPr>
        <p:spPr>
          <a:xfrm>
            <a:off x="1171977" y="750549"/>
            <a:ext cx="605308" cy="5251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7" name="Heart 16"/>
          <p:cNvSpPr/>
          <p:nvPr/>
        </p:nvSpPr>
        <p:spPr>
          <a:xfrm>
            <a:off x="5807656" y="759014"/>
            <a:ext cx="605307" cy="5251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18" name="Heart 17"/>
          <p:cNvSpPr/>
          <p:nvPr/>
        </p:nvSpPr>
        <p:spPr>
          <a:xfrm>
            <a:off x="1133342" y="3700888"/>
            <a:ext cx="643943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3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618963"/>
            <a:ext cx="4262907" cy="271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Heart 20"/>
          <p:cNvSpPr/>
          <p:nvPr/>
        </p:nvSpPr>
        <p:spPr>
          <a:xfrm>
            <a:off x="5756855" y="3783171"/>
            <a:ext cx="605307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19763" y="2897164"/>
            <a:ext cx="21078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dirty="0" smtClean="0"/>
          </a:p>
          <a:p>
            <a:r>
              <a:rPr lang="sr-Cyrl-RS" sz="1600" dirty="0" smtClean="0"/>
              <a:t>Прошлогодишњи</a:t>
            </a:r>
          </a:p>
          <a:p>
            <a:r>
              <a:rPr lang="sr-Cyrl-RS" sz="1600" dirty="0" smtClean="0"/>
              <a:t>Дан срца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sz="2000" dirty="0" smtClean="0"/>
              <a:t>1. Румунија</a:t>
            </a:r>
          </a:p>
          <a:p>
            <a:r>
              <a:rPr lang="sr-Cyrl-RS" sz="2000" dirty="0" smtClean="0"/>
              <a:t>2. Италија</a:t>
            </a:r>
          </a:p>
          <a:p>
            <a:r>
              <a:rPr lang="sr-Cyrl-RS" sz="2000" dirty="0" smtClean="0"/>
              <a:t>3. Малта</a:t>
            </a:r>
          </a:p>
          <a:p>
            <a:r>
              <a:rPr lang="sr-Cyrl-RS" sz="2000" dirty="0" smtClean="0"/>
              <a:t>4. Пољска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0611" y="6362112"/>
            <a:ext cx="7128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 </a:t>
            </a:r>
            <a:r>
              <a:rPr lang="sr-Cyrl-RS" sz="1200" dirty="0" smtClean="0"/>
              <a:t> </a:t>
            </a:r>
            <a:r>
              <a:rPr lang="en-US" sz="1200" dirty="0" smtClean="0"/>
              <a:t>http</a:t>
            </a:r>
            <a:r>
              <a:rPr lang="en-US" sz="1200" dirty="0" smtClean="0"/>
              <a:t>://www.world-heart-federation.org/what-we-do/world-heart-day/reports/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953935" y="1744136"/>
            <a:ext cx="4157132" cy="4326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8280401" y="1761067"/>
            <a:ext cx="3445933" cy="430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82602" y="1761066"/>
            <a:ext cx="3251200" cy="4342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4934" y="897467"/>
            <a:ext cx="706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Претходне акције - Нови Сад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452719"/>
            <a:ext cx="2946866" cy="603350"/>
          </a:xfrm>
        </p:spPr>
        <p:txBody>
          <a:bodyPr/>
          <a:lstStyle/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en-US" sz="1600" dirty="0"/>
          </a:p>
          <a:p>
            <a:r>
              <a:rPr lang="sr-Cyrl-RS" sz="2000" b="1" dirty="0" smtClean="0"/>
              <a:t>Нахраните своје срце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1159099"/>
            <a:ext cx="3095289" cy="5097239"/>
          </a:xfrm>
        </p:spPr>
        <p:txBody>
          <a:bodyPr>
            <a:normAutofit fontScale="92500"/>
          </a:bodyPr>
          <a:lstStyle/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не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/>
              <a:t>пуно </a:t>
            </a:r>
            <a:r>
              <a:rPr lang="en-US" sz="1600" dirty="0" err="1"/>
              <a:t>прерађене</a:t>
            </a:r>
            <a:r>
              <a:rPr lang="en-US" sz="1600" dirty="0"/>
              <a:t> </a:t>
            </a:r>
            <a:r>
              <a:rPr lang="en-US" sz="1600" dirty="0" err="1"/>
              <a:t>хране</a:t>
            </a:r>
            <a:r>
              <a:rPr lang="en-US" sz="1600" dirty="0"/>
              <a:t>, </a:t>
            </a:r>
            <a:r>
              <a:rPr lang="en-US" sz="1600" dirty="0" err="1"/>
              <a:t>која</a:t>
            </a:r>
            <a:r>
              <a:rPr lang="en-US" sz="1600" dirty="0"/>
              <a:t> </a:t>
            </a:r>
            <a:r>
              <a:rPr lang="en-US" sz="1600" dirty="0" err="1"/>
              <a:t>најчешће</a:t>
            </a:r>
            <a:r>
              <a:rPr lang="en-US" sz="1600" dirty="0"/>
              <a:t> </a:t>
            </a:r>
            <a:r>
              <a:rPr lang="en-US" sz="1600" dirty="0" err="1"/>
              <a:t>садржи</a:t>
            </a:r>
            <a:r>
              <a:rPr lang="en-US" sz="1600" dirty="0"/>
              <a:t> </a:t>
            </a:r>
            <a:r>
              <a:rPr lang="en-US" sz="1600" dirty="0" err="1"/>
              <a:t>вишак</a:t>
            </a:r>
            <a:r>
              <a:rPr lang="en-US" sz="1600" dirty="0"/>
              <a:t> </a:t>
            </a:r>
            <a:r>
              <a:rPr lang="en-US" sz="1600" dirty="0" err="1"/>
              <a:t>шећера</a:t>
            </a:r>
            <a:r>
              <a:rPr lang="en-US" sz="1600" dirty="0"/>
              <a:t> и </a:t>
            </a:r>
            <a:r>
              <a:rPr lang="en-US" sz="1600" dirty="0" err="1"/>
              <a:t>масти</a:t>
            </a:r>
            <a:endParaRPr lang="en-US" sz="1600" dirty="0"/>
          </a:p>
          <a:p>
            <a:pPr lvl="0"/>
            <a:r>
              <a:rPr lang="en-US" sz="1600" dirty="0" smtClean="0"/>
              <a:t>Смањи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конзумирање заслађених напитака и воћних сокова – </a:t>
            </a:r>
            <a:r>
              <a:rPr lang="en-US" sz="1600" dirty="0" smtClean="0"/>
              <a:t>изабери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воду или незаслађене сокове</a:t>
            </a:r>
          </a:p>
          <a:p>
            <a:pPr lvl="0"/>
            <a:r>
              <a:rPr lang="en-US" sz="1600" dirty="0" smtClean="0"/>
              <a:t>Замени</a:t>
            </a:r>
            <a:r>
              <a:rPr lang="sr-Cyrl-RS" sz="1600" dirty="0" smtClean="0"/>
              <a:t>те</a:t>
            </a:r>
            <a:r>
              <a:rPr lang="en-US" sz="1600" dirty="0" smtClean="0"/>
              <a:t> слаткише</a:t>
            </a:r>
            <a:r>
              <a:rPr lang="sr-Cyrl-RS" sz="1600" dirty="0" smtClean="0"/>
              <a:t> </a:t>
            </a:r>
            <a:r>
              <a:rPr lang="en-US" sz="1600" dirty="0" smtClean="0"/>
              <a:t>свеж</a:t>
            </a:r>
            <a:r>
              <a:rPr lang="sr-Cyrl-RS" sz="1600" dirty="0" smtClean="0"/>
              <a:t>им</a:t>
            </a:r>
            <a:r>
              <a:rPr lang="en-US" sz="1600" dirty="0" smtClean="0"/>
              <a:t> воће</a:t>
            </a:r>
            <a:r>
              <a:rPr lang="sr-Cyrl-RS" sz="1600" dirty="0" smtClean="0"/>
              <a:t>м</a:t>
            </a:r>
            <a:endParaRPr lang="en-US" sz="1600" dirty="0"/>
          </a:p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 smtClean="0"/>
              <a:t>                </a:t>
            </a:r>
            <a:r>
              <a:rPr lang="en-US" sz="1600" dirty="0" smtClean="0"/>
              <a:t>5 </a:t>
            </a:r>
            <a:r>
              <a:rPr lang="en-US" sz="1600" dirty="0"/>
              <a:t>порција (величине шаке) воћа и поврћа дневно - које може бити свеже, </a:t>
            </a:r>
            <a:r>
              <a:rPr lang="sr-Cyrl-RS" sz="1600" dirty="0" smtClean="0"/>
              <a:t>замрзнуто</a:t>
            </a:r>
            <a:r>
              <a:rPr lang="en-US" sz="1600" dirty="0" smtClean="0"/>
              <a:t>, </a:t>
            </a:r>
            <a:r>
              <a:rPr lang="en-US" sz="1600" dirty="0"/>
              <a:t>из конзерве или сушено</a:t>
            </a:r>
          </a:p>
          <a:p>
            <a:pPr lvl="0"/>
            <a:r>
              <a:rPr lang="en-US" sz="1600" dirty="0" smtClean="0"/>
              <a:t>Конзумирај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алкохол </a:t>
            </a:r>
            <a:r>
              <a:rPr lang="sr-Cyrl-RS" sz="1600" dirty="0" smtClean="0"/>
              <a:t>само </a:t>
            </a:r>
            <a:r>
              <a:rPr lang="en-US" sz="1600" dirty="0" smtClean="0"/>
              <a:t>у </a:t>
            </a:r>
            <a:r>
              <a:rPr lang="sr-Cyrl-RS" sz="1600" dirty="0" smtClean="0"/>
              <a:t>умереним количинама</a:t>
            </a:r>
            <a:endParaRPr lang="en-US" sz="1600" dirty="0"/>
          </a:p>
          <a:p>
            <a:pPr lvl="0"/>
            <a:r>
              <a:rPr lang="en-US" sz="1600" dirty="0" smtClean="0"/>
              <a:t>Припреми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оброке за школу и посао код </a:t>
            </a:r>
            <a:r>
              <a:rPr lang="en-US" sz="1600" dirty="0" smtClean="0"/>
              <a:t>куће</a:t>
            </a:r>
            <a:r>
              <a:rPr lang="sr-Cyrl-RS" sz="1600" dirty="0" smtClean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452717"/>
            <a:ext cx="2936241" cy="603351"/>
          </a:xfrm>
        </p:spPr>
        <p:txBody>
          <a:bodyPr/>
          <a:lstStyle/>
          <a:p>
            <a:r>
              <a:rPr lang="sr-Cyrl-RS" sz="2000" b="1" dirty="0" smtClean="0"/>
              <a:t>Покрените своје срце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106" y="1159099"/>
            <a:ext cx="3133001" cy="50972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900" dirty="0" smtClean="0"/>
              <a:t>Потруди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се да најмање </a:t>
            </a:r>
            <a:r>
              <a:rPr lang="sr-Cyrl-RS" sz="1900" dirty="0" smtClean="0"/>
              <a:t>           </a:t>
            </a:r>
            <a:r>
              <a:rPr lang="en-US" sz="1900" dirty="0" smtClean="0"/>
              <a:t>5 </a:t>
            </a:r>
            <a:r>
              <a:rPr lang="en-US" sz="1900" dirty="0"/>
              <a:t>пута недељно </a:t>
            </a:r>
            <a:r>
              <a:rPr lang="en-US" sz="1900" dirty="0" smtClean="0"/>
              <a:t>одвоји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sr-Cyrl-RS" sz="1900" dirty="0" smtClean="0"/>
              <a:t>         </a:t>
            </a:r>
            <a:r>
              <a:rPr lang="en-US" sz="1900" dirty="0" smtClean="0"/>
              <a:t>30 </a:t>
            </a:r>
            <a:r>
              <a:rPr lang="en-US" sz="1900" dirty="0"/>
              <a:t>минута за физичке активности умереног </a:t>
            </a:r>
            <a:r>
              <a:rPr lang="en-US" sz="1900" dirty="0" smtClean="0"/>
              <a:t>интензитета</a:t>
            </a:r>
            <a:endParaRPr lang="sr-Cyrl-RS" sz="1900" dirty="0" smtClean="0"/>
          </a:p>
          <a:p>
            <a:pPr lvl="0"/>
            <a:r>
              <a:rPr lang="sr-Cyrl-RS" sz="1900" dirty="0" smtClean="0"/>
              <a:t>Ходање</a:t>
            </a:r>
            <a:r>
              <a:rPr lang="en-US" sz="1900" dirty="0" smtClean="0"/>
              <a:t>, </a:t>
            </a:r>
            <a:r>
              <a:rPr lang="en-US" sz="1900" dirty="0"/>
              <a:t>кућни послови, рад у башти и плес се такође рачунају</a:t>
            </a:r>
          </a:p>
          <a:p>
            <a:pPr lvl="0"/>
            <a:r>
              <a:rPr lang="en-US" sz="1900" dirty="0" smtClean="0"/>
              <a:t>Буди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активнији током дана –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степенице</a:t>
            </a:r>
            <a:r>
              <a:rPr lang="en-US" sz="1900" dirty="0" smtClean="0"/>
              <a:t>,</a:t>
            </a:r>
            <a:r>
              <a:rPr lang="sr-Cyrl-RS" sz="1900" dirty="0" smtClean="0"/>
              <a:t> ходајте</a:t>
            </a:r>
            <a:r>
              <a:rPr lang="en-US" sz="1900" dirty="0" smtClean="0"/>
              <a:t> </a:t>
            </a:r>
            <a:r>
              <a:rPr lang="en-US" sz="1900" dirty="0"/>
              <a:t>или </a:t>
            </a:r>
            <a:r>
              <a:rPr lang="en-US" sz="1900" dirty="0" smtClean="0"/>
              <a:t>вози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бицикл уместо </a:t>
            </a:r>
            <a:r>
              <a:rPr lang="sr-Cyrl-RS" sz="1900" dirty="0"/>
              <a:t>вожње </a:t>
            </a:r>
            <a:r>
              <a:rPr lang="en-US" sz="1900" dirty="0" err="1"/>
              <a:t>аутомобилом</a:t>
            </a:r>
            <a:r>
              <a:rPr lang="en-US" sz="1900" dirty="0"/>
              <a:t> и</a:t>
            </a:r>
            <a:r>
              <a:rPr lang="sr-Cyrl-RS" sz="1900" dirty="0"/>
              <a:t>ли</a:t>
            </a:r>
            <a:r>
              <a:rPr lang="en-US" sz="1900" dirty="0"/>
              <a:t> </a:t>
            </a:r>
            <a:r>
              <a:rPr lang="en-US" sz="1900" dirty="0" err="1"/>
              <a:t>градским</a:t>
            </a:r>
            <a:r>
              <a:rPr lang="en-US" sz="1900" dirty="0"/>
              <a:t> </a:t>
            </a:r>
            <a:r>
              <a:rPr lang="en-US" sz="1900" dirty="0" err="1"/>
              <a:t>превозом</a:t>
            </a:r>
            <a:endParaRPr lang="en-US" sz="1900" dirty="0"/>
          </a:p>
          <a:p>
            <a:pPr lvl="0"/>
            <a:r>
              <a:rPr lang="en-US" sz="1900" dirty="0" smtClean="0"/>
              <a:t>Вежбај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са пријатељима и породицом, </a:t>
            </a:r>
            <a:r>
              <a:rPr lang="en-US" sz="1900" dirty="0" smtClean="0"/>
              <a:t>биће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мотивисанији јер је забавније</a:t>
            </a:r>
          </a:p>
          <a:p>
            <a:pPr lvl="0"/>
            <a:r>
              <a:rPr lang="en-US" sz="1900" dirty="0"/>
              <a:t>Пре него што </a:t>
            </a:r>
            <a:r>
              <a:rPr lang="en-US" sz="1900" dirty="0" smtClean="0"/>
              <a:t>започне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било какав програм вежби </a:t>
            </a:r>
            <a:r>
              <a:rPr lang="en-US" sz="1900" dirty="0" smtClean="0"/>
              <a:t>консултуј</a:t>
            </a:r>
            <a:r>
              <a:rPr lang="sr-Cyrl-RS" sz="1900" dirty="0" smtClean="0"/>
              <a:t>те Вашег</a:t>
            </a:r>
            <a:r>
              <a:rPr lang="en-US" sz="1900" dirty="0" smtClean="0"/>
              <a:t> л</a:t>
            </a:r>
            <a:r>
              <a:rPr lang="sr-Cyrl-RS" sz="1900" dirty="0" smtClean="0"/>
              <a:t>е</a:t>
            </a:r>
            <a:r>
              <a:rPr lang="en-US" sz="1900" dirty="0" smtClean="0"/>
              <a:t>кара</a:t>
            </a:r>
            <a:endParaRPr lang="en-US" sz="1900" dirty="0"/>
          </a:p>
          <a:p>
            <a:pPr lvl="0"/>
            <a:r>
              <a:rPr lang="en-US" sz="1900" dirty="0" smtClean="0"/>
              <a:t>Скини</a:t>
            </a:r>
            <a:r>
              <a:rPr lang="sr-Cyrl-RS" sz="1900" dirty="0" smtClean="0"/>
              <a:t>те</a:t>
            </a:r>
            <a:r>
              <a:rPr lang="en-US" sz="1900" dirty="0" smtClean="0"/>
              <a:t> неку</a:t>
            </a:r>
            <a:r>
              <a:rPr lang="sr-Cyrl-RS" sz="1900" dirty="0" smtClean="0"/>
              <a:t> од</a:t>
            </a:r>
            <a:r>
              <a:rPr lang="en-US" sz="1900" dirty="0" smtClean="0"/>
              <a:t> </a:t>
            </a:r>
            <a:r>
              <a:rPr lang="en-US" sz="1900" dirty="0"/>
              <a:t>апликацију за вежбање или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педометар како би </a:t>
            </a:r>
            <a:r>
              <a:rPr lang="en-US" sz="1900" dirty="0" smtClean="0"/>
              <a:t>бележи</a:t>
            </a:r>
            <a:r>
              <a:rPr lang="sr-Cyrl-RS" sz="1900" dirty="0" smtClean="0"/>
              <a:t>ли</a:t>
            </a:r>
            <a:r>
              <a:rPr lang="en-US" sz="1900" dirty="0" smtClean="0"/>
              <a:t> </a:t>
            </a:r>
            <a:r>
              <a:rPr lang="en-US" sz="1900" dirty="0"/>
              <a:t>свој </a:t>
            </a:r>
            <a:r>
              <a:rPr lang="en-US" sz="1900" dirty="0" smtClean="0"/>
              <a:t>напредак</a:t>
            </a:r>
            <a:r>
              <a:rPr lang="sr-Cyrl-RS" sz="1900" dirty="0" smtClean="0"/>
              <a:t>.</a:t>
            </a:r>
            <a:endParaRPr lang="en-US" sz="19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2" y="457200"/>
            <a:ext cx="2628898" cy="609600"/>
          </a:xfrm>
        </p:spPr>
        <p:txBody>
          <a:bodyPr/>
          <a:lstStyle/>
          <a:p>
            <a:r>
              <a:rPr lang="sr-Cyrl-RS" sz="2000" b="1" dirty="0" smtClean="0"/>
              <a:t>Волите своје срце</a:t>
            </a:r>
            <a:endParaRPr lang="en-US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1159099"/>
            <a:ext cx="3220643" cy="50972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две</a:t>
            </a:r>
            <a:r>
              <a:rPr lang="en-US" sz="1700" dirty="0"/>
              <a:t> </a:t>
            </a:r>
            <a:r>
              <a:rPr lang="en-US" sz="1700" dirty="0" err="1"/>
              <a:t>године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престанка</a:t>
            </a:r>
            <a:r>
              <a:rPr lang="en-US" sz="1700" dirty="0"/>
              <a:t> </a:t>
            </a:r>
            <a:r>
              <a:rPr lang="en-US" sz="1700" dirty="0" err="1"/>
              <a:t>пушења</a:t>
            </a:r>
            <a:r>
              <a:rPr lang="en-US" sz="1700" dirty="0"/>
              <a:t>,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развоја</a:t>
            </a:r>
            <a:r>
              <a:rPr lang="en-US" sz="1700" dirty="0"/>
              <a:t> </a:t>
            </a:r>
            <a:r>
              <a:rPr lang="en-US" sz="1700" dirty="0" err="1"/>
              <a:t>коронарне</a:t>
            </a:r>
            <a:r>
              <a:rPr lang="en-US" sz="1700" dirty="0"/>
              <a:t> </a:t>
            </a:r>
            <a:r>
              <a:rPr lang="en-US" sz="1700" dirty="0" err="1"/>
              <a:t>болести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значајно</a:t>
            </a:r>
            <a:r>
              <a:rPr lang="en-US" sz="1700" dirty="0"/>
              <a:t> </a:t>
            </a:r>
            <a:r>
              <a:rPr lang="en-US" sz="1700" dirty="0" err="1"/>
              <a:t>смањује</a:t>
            </a:r>
            <a:endParaRPr lang="en-US" sz="1700" dirty="0"/>
          </a:p>
          <a:p>
            <a:pPr lvl="0"/>
            <a:r>
              <a:rPr lang="en-US" sz="1700" dirty="0" err="1"/>
              <a:t>После</a:t>
            </a:r>
            <a:r>
              <a:rPr lang="en-US" sz="1700" dirty="0"/>
              <a:t> 15 </a:t>
            </a:r>
            <a:r>
              <a:rPr lang="en-US" sz="1700" dirty="0" err="1"/>
              <a:t>година</a:t>
            </a:r>
            <a:r>
              <a:rPr lang="en-US" sz="1700" dirty="0"/>
              <a:t>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КВБ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исти</a:t>
            </a:r>
            <a:r>
              <a:rPr lang="en-US" sz="1700" dirty="0"/>
              <a:t> </a:t>
            </a:r>
            <a:r>
              <a:rPr lang="en-US" sz="1700" dirty="0" err="1"/>
              <a:t>као</a:t>
            </a:r>
            <a:r>
              <a:rPr lang="en-US" sz="1700" dirty="0"/>
              <a:t>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 err="1"/>
              <a:t>Пасивно</a:t>
            </a:r>
            <a:r>
              <a:rPr lang="en-US" sz="1700" dirty="0"/>
              <a:t> </a:t>
            </a:r>
            <a:r>
              <a:rPr lang="en-US" sz="1700" dirty="0" err="1"/>
              <a:t>пушење</a:t>
            </a:r>
            <a:r>
              <a:rPr lang="en-US" sz="1700" dirty="0"/>
              <a:t> </a:t>
            </a:r>
            <a:r>
              <a:rPr lang="en-US" sz="1700" dirty="0" err="1"/>
              <a:t>може</a:t>
            </a:r>
            <a:r>
              <a:rPr lang="en-US" sz="1700" dirty="0"/>
              <a:t> </a:t>
            </a:r>
            <a:r>
              <a:rPr lang="en-US" sz="1700" dirty="0" err="1"/>
              <a:t>бити</a:t>
            </a:r>
            <a:r>
              <a:rPr lang="en-US" sz="1700" dirty="0"/>
              <a:t> </a:t>
            </a:r>
            <a:r>
              <a:rPr lang="en-US" sz="1700" dirty="0" err="1"/>
              <a:t>узрок</a:t>
            </a:r>
            <a:r>
              <a:rPr lang="en-US" sz="1700" dirty="0"/>
              <a:t> КВБ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/>
              <a:t>Због тога престанком пушења не само да </a:t>
            </a:r>
            <a:r>
              <a:rPr lang="en-US" sz="1700" dirty="0" smtClean="0"/>
              <a:t>унапређује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своје здравље, већ и здравље људи око </a:t>
            </a:r>
            <a:r>
              <a:rPr lang="sr-Cyrl-RS" sz="1700" dirty="0" smtClean="0"/>
              <a:t>Вас</a:t>
            </a:r>
            <a:endParaRPr lang="en-US" sz="1700" dirty="0"/>
          </a:p>
          <a:p>
            <a:pPr lvl="0"/>
            <a:r>
              <a:rPr lang="sr-Cyrl-RS" sz="1700" dirty="0" smtClean="0"/>
              <a:t>Уколико имате</a:t>
            </a:r>
            <a:r>
              <a:rPr lang="en-US" sz="1700" dirty="0" smtClean="0"/>
              <a:t> </a:t>
            </a:r>
            <a:r>
              <a:rPr lang="en-US" sz="1700" dirty="0"/>
              <a:t>проблема са остављањем пушења, </a:t>
            </a:r>
            <a:r>
              <a:rPr lang="en-US" sz="1700" dirty="0" smtClean="0"/>
              <a:t>потражи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помоћ професионалних </a:t>
            </a:r>
            <a:r>
              <a:rPr lang="en-US" sz="1700" dirty="0" smtClean="0"/>
              <a:t>саветник</a:t>
            </a:r>
            <a:r>
              <a:rPr lang="sr-Cyrl-RS" sz="1700" dirty="0" smtClean="0"/>
              <a:t>а који постоје у здравственим установама.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2047740"/>
            <a:ext cx="4942092" cy="1764406"/>
          </a:xfrm>
        </p:spPr>
        <p:txBody>
          <a:bodyPr>
            <a:normAutofit fontScale="90000"/>
          </a:bodyPr>
          <a:lstStyle/>
          <a:p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ниво шећера у крви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Висок </a:t>
            </a:r>
            <a:r>
              <a:rPr lang="en-US" sz="2000" dirty="0"/>
              <a:t>ниво шећера у крви може </a:t>
            </a:r>
            <a:r>
              <a:rPr lang="en-US" sz="2000" dirty="0" err="1"/>
              <a:t>бити</a:t>
            </a:r>
            <a:r>
              <a:rPr lang="en-US" sz="2000" dirty="0"/>
              <a:t> </a:t>
            </a:r>
            <a:r>
              <a:rPr lang="en-US" sz="2000" dirty="0" err="1" smtClean="0"/>
              <a:t>знак</a:t>
            </a:r>
            <a:r>
              <a:rPr lang="sr-Cyrl-RS" sz="2000" dirty="0"/>
              <a:t> </a:t>
            </a:r>
            <a:r>
              <a:rPr lang="sr-Cyrl-RS" sz="2000" dirty="0" smtClean="0"/>
              <a:t>шећерне болести</a:t>
            </a:r>
            <a:r>
              <a:rPr lang="en-US" sz="2000" dirty="0" smtClean="0"/>
              <a:t> </a:t>
            </a:r>
            <a:r>
              <a:rPr lang="sr-Cyrl-RS" sz="2000" dirty="0" smtClean="0"/>
              <a:t>(</a:t>
            </a:r>
            <a:r>
              <a:rPr lang="en-US" sz="2000" dirty="0" err="1" smtClean="0"/>
              <a:t>дијабетес</a:t>
            </a:r>
            <a:r>
              <a:rPr lang="sr-Cyrl-RS" sz="2000" dirty="0" smtClean="0"/>
              <a:t>)</a:t>
            </a:r>
            <a:r>
              <a:rPr lang="en-US" sz="2000" dirty="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КВБ </a:t>
            </a:r>
            <a:r>
              <a:rPr lang="en-US" sz="2000" dirty="0" err="1"/>
              <a:t>узрок</a:t>
            </a:r>
            <a:r>
              <a:rPr lang="en-US" sz="2000" dirty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/>
              <a:t>69% смртних случајева код људи са дијабетесом. Због </a:t>
            </a:r>
            <a:r>
              <a:rPr lang="en-US" sz="2000" dirty="0" smtClean="0"/>
              <a:t>тога </a:t>
            </a:r>
            <a:r>
              <a:rPr lang="en-US" sz="2000" dirty="0"/>
              <a:t>уколико се не дијагностикује и не лечи на време шећерна болест може довести до срчаног или можданог удара.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812146"/>
            <a:ext cx="4550386" cy="240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крвни притисак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err="1"/>
              <a:t>Висок</a:t>
            </a:r>
            <a:r>
              <a:rPr lang="en-US" sz="1800" dirty="0"/>
              <a:t> </a:t>
            </a:r>
            <a:r>
              <a:rPr lang="en-US" sz="1800" dirty="0" err="1"/>
              <a:t>крвни</a:t>
            </a:r>
            <a:r>
              <a:rPr lang="en-US" sz="1800" dirty="0"/>
              <a:t> </a:t>
            </a:r>
            <a:r>
              <a:rPr lang="en-US" sz="1800" dirty="0" err="1"/>
              <a:t>притисак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главни</a:t>
            </a:r>
            <a:r>
              <a:rPr lang="en-US" sz="1800" dirty="0"/>
              <a:t> </a:t>
            </a:r>
            <a:r>
              <a:rPr lang="en-US" sz="1800" dirty="0" err="1"/>
              <a:t>фактор</a:t>
            </a:r>
            <a:r>
              <a:rPr lang="en-US" sz="1800" dirty="0"/>
              <a:t> </a:t>
            </a:r>
            <a:r>
              <a:rPr lang="en-US" sz="1800" dirty="0" err="1"/>
              <a:t>ризика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КВБ. Зову га и „тихи убица“ </a:t>
            </a:r>
            <a:r>
              <a:rPr lang="sr-Cyrl-RS" sz="1800" dirty="0" smtClean="0"/>
              <a:t>зато што</a:t>
            </a:r>
            <a:r>
              <a:rPr lang="en-US" sz="1800" dirty="0" smtClean="0"/>
              <a:t> </a:t>
            </a:r>
            <a:r>
              <a:rPr lang="en-US" sz="1800" dirty="0"/>
              <a:t>га обично не прате упозоравајући знаци и симптоми због чега људи најчешће не знају да га имају.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4586" y="927279"/>
            <a:ext cx="4146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ниво холестерола и свој индекс телесне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масе</a:t>
            </a:r>
            <a:endParaRPr lang="sr-Cyrl-RS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Висок ниво холестерола доводи се у везу са око 4 милиона смртних случајева годишње, због чега треба да </a:t>
            </a:r>
            <a:r>
              <a:rPr lang="en-US" dirty="0" smtClean="0"/>
              <a:t>посети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sr-Cyrl-RS" dirty="0"/>
              <a:t>изабраног </a:t>
            </a:r>
            <a:r>
              <a:rPr lang="en-US" dirty="0"/>
              <a:t>лекара и </a:t>
            </a:r>
            <a:r>
              <a:rPr lang="en-US" dirty="0" smtClean="0"/>
              <a:t>сазна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ниво холестерола у крви, као и своју телесну масу и индекс телесне масе</a:t>
            </a:r>
            <a:r>
              <a:rPr lang="sr-Cyrl-R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Body Mass Index - BMI</a:t>
            </a:r>
            <a:r>
              <a:rPr lang="en-US" dirty="0" smtClean="0"/>
              <a:t>). </a:t>
            </a:r>
            <a:r>
              <a:rPr lang="en-US" dirty="0"/>
              <a:t>На основу </a:t>
            </a:r>
            <a:r>
              <a:rPr lang="sr-Cyrl-RS" dirty="0" smtClean="0"/>
              <a:t>ових</a:t>
            </a:r>
            <a:r>
              <a:rPr lang="en-US" dirty="0" smtClean="0"/>
              <a:t> </a:t>
            </a:r>
            <a:r>
              <a:rPr lang="en-US" dirty="0"/>
              <a:t>података он ће бити у могућности да одреди </a:t>
            </a:r>
            <a:r>
              <a:rPr lang="sr-Cyrl-RS" dirty="0" smtClean="0"/>
              <a:t>Ваш</a:t>
            </a:r>
            <a:r>
              <a:rPr lang="en-US" dirty="0" smtClean="0"/>
              <a:t> </a:t>
            </a:r>
            <a:r>
              <a:rPr lang="en-US" dirty="0"/>
              <a:t>ризик од КВБ и да </a:t>
            </a:r>
            <a:r>
              <a:rPr lang="sr-Cyrl-RS" dirty="0" smtClean="0"/>
              <a:t>Вам</a:t>
            </a:r>
            <a:r>
              <a:rPr lang="en-US" dirty="0" smtClean="0"/>
              <a:t> </a:t>
            </a:r>
            <a:r>
              <a:rPr lang="en-US" dirty="0"/>
              <a:t>помогне да </a:t>
            </a:r>
            <a:r>
              <a:rPr lang="en-US" dirty="0" smtClean="0"/>
              <a:t>направи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план и </a:t>
            </a:r>
            <a:r>
              <a:rPr lang="en-US" dirty="0" smtClean="0"/>
              <a:t>побољша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здравље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en-US" dirty="0"/>
              <a:t>срца.</a:t>
            </a:r>
          </a:p>
        </p:txBody>
      </p:sp>
    </p:spTree>
    <p:extLst>
      <p:ext uri="{BB962C8B-B14F-4D97-AF65-F5344CB8AC3E}">
        <p14:creationId xmlns:p14="http://schemas.microsoft.com/office/powerpoint/2010/main" val="1665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352177" cy="1915647"/>
          </a:xfrm>
        </p:spPr>
        <p:txBody>
          <a:bodyPr/>
          <a:lstStyle/>
          <a:p>
            <a:r>
              <a:rPr lang="en-US" i="1" dirty="0" smtClean="0"/>
              <a:t>Води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евиденцију о својим достигнућима и напретку: </a:t>
            </a:r>
            <a:r>
              <a:rPr lang="en-US" i="1" dirty="0" smtClean="0"/>
              <a:t>буди</a:t>
            </a:r>
            <a:r>
              <a:rPr lang="sr-Cyrl-RS" i="1" dirty="0" smtClean="0"/>
              <a:t>те</a:t>
            </a:r>
            <a:r>
              <a:rPr lang="en-US" i="1" dirty="0" smtClean="0"/>
              <a:t> поносн</a:t>
            </a:r>
            <a:r>
              <a:rPr lang="sr-Cyrl-RS" i="1" dirty="0" smtClean="0"/>
              <a:t>и</a:t>
            </a:r>
            <a:r>
              <a:rPr lang="en-US" i="1" dirty="0" smtClean="0"/>
              <a:t> </a:t>
            </a:r>
            <a:r>
              <a:rPr lang="en-US" i="1" dirty="0"/>
              <a:t>на оно што </a:t>
            </a:r>
            <a:r>
              <a:rPr lang="en-US" i="1" dirty="0" smtClean="0"/>
              <a:t>чини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за </a:t>
            </a:r>
            <a:r>
              <a:rPr lang="en-US" i="1" dirty="0" smtClean="0"/>
              <a:t>с</a:t>
            </a:r>
            <a:r>
              <a:rPr lang="sr-Cyrl-RS" i="1" dirty="0" smtClean="0"/>
              <a:t>ебе</a:t>
            </a:r>
            <a:r>
              <a:rPr lang="en-US" i="1" dirty="0" smtClean="0"/>
              <a:t> </a:t>
            </a:r>
            <a:r>
              <a:rPr lang="en-US" i="1" dirty="0"/>
              <a:t>и </a:t>
            </a:r>
            <a:r>
              <a:rPr lang="en-US" i="1" dirty="0" err="1"/>
              <a:t>здравље</a:t>
            </a:r>
            <a:r>
              <a:rPr lang="en-US" i="1" dirty="0"/>
              <a:t> </a:t>
            </a:r>
            <a:r>
              <a:rPr lang="sr-Cyrl-RS" i="1" dirty="0" err="1"/>
              <a:t>с</a:t>
            </a:r>
            <a:r>
              <a:rPr lang="en-US" i="1" dirty="0" err="1" smtClean="0"/>
              <a:t>воје</a:t>
            </a:r>
            <a:r>
              <a:rPr lang="en-US" i="1" dirty="0" smtClean="0"/>
              <a:t> </a:t>
            </a:r>
            <a:r>
              <a:rPr lang="en-US" i="1" dirty="0" err="1"/>
              <a:t>породице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Како би </a:t>
            </a:r>
            <a:r>
              <a:rPr lang="sr-Cyrl-RS" dirty="0" smtClean="0"/>
              <a:t>преокренули </a:t>
            </a:r>
            <a:r>
              <a:rPr lang="sr-Cyrl-RS" dirty="0"/>
              <a:t>тренд КВБ </a:t>
            </a:r>
            <a:r>
              <a:rPr lang="sr-Cyrl-RS" dirty="0" smtClean="0"/>
              <a:t>потребно је повећати улагања у стратегије превенције.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62885"/>
            <a:ext cx="8500056" cy="5267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5780" y="5834131"/>
            <a:ext cx="611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               </a:t>
            </a:r>
            <a:r>
              <a:rPr lang="sr-Cyrl-RS" sz="1200" dirty="0" smtClean="0"/>
              <a:t> </a:t>
            </a:r>
            <a:r>
              <a:rPr lang="en-US" sz="1100" dirty="0" smtClean="0"/>
              <a:t>http</a:t>
            </a:r>
            <a:r>
              <a:rPr lang="en-US" sz="1100" dirty="0"/>
              <a:t>://www.wallpaperhd.pk/heart-balloons-and-love-girl-sunset-wallpaper/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0740" y="2833351"/>
            <a:ext cx="242373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sz="2800" dirty="0" smtClean="0"/>
          </a:p>
          <a:p>
            <a:r>
              <a:rPr lang="sr-Cyrl-RS" sz="3200" dirty="0" smtClean="0"/>
              <a:t>Хвала </a:t>
            </a:r>
            <a:r>
              <a:rPr lang="sr-Cyrl-RS" sz="3200" dirty="0"/>
              <a:t>на пажњи!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292439"/>
            <a:ext cx="4396339" cy="39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Светски дан срца се ове године обележава под </a:t>
            </a:r>
            <a:r>
              <a:rPr lang="en-US" dirty="0" err="1"/>
              <a:t>слоганом</a:t>
            </a:r>
            <a:r>
              <a:rPr lang="en-US" dirty="0"/>
              <a:t> </a:t>
            </a:r>
            <a:r>
              <a:rPr lang="en-US" sz="2000" b="1" dirty="0"/>
              <a:t> </a:t>
            </a:r>
            <a:r>
              <a:rPr lang="en-US" sz="2400" b="1" dirty="0" smtClean="0"/>
              <a:t>„</a:t>
            </a:r>
            <a:r>
              <a:rPr lang="sr-Cyrl-RS" sz="2400" b="1" dirty="0" smtClean="0"/>
              <a:t>Оснажите свој живот</a:t>
            </a:r>
            <a:r>
              <a:rPr lang="en-US" sz="2400" b="1" dirty="0" smtClean="0"/>
              <a:t>" </a:t>
            </a:r>
            <a:r>
              <a:rPr lang="en-US" dirty="0"/>
              <a:t>истичући значај здравог окружења за наше срце и потребу прављења здравих избора за здравље срца </a:t>
            </a:r>
            <a:r>
              <a:rPr lang="sr-Cyrl-RS" dirty="0" smtClean="0"/>
              <a:t>тамо где</a:t>
            </a:r>
            <a:r>
              <a:rPr lang="en-US" dirty="0" smtClean="0"/>
              <a:t> </a:t>
            </a:r>
            <a:r>
              <a:rPr lang="en-US" dirty="0"/>
              <a:t>људи живе и раде. </a:t>
            </a:r>
            <a:r>
              <a:rPr lang="en-US" dirty="0" err="1"/>
              <a:t>Светски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 </a:t>
            </a:r>
            <a:r>
              <a:rPr lang="en-US" dirty="0" err="1"/>
              <a:t>подсећа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важност</a:t>
            </a:r>
            <a:r>
              <a:rPr lang="en-US" dirty="0"/>
              <a:t> </a:t>
            </a:r>
            <a:r>
              <a:rPr lang="en-US" dirty="0" err="1"/>
              <a:t>смањења</a:t>
            </a:r>
            <a:r>
              <a:rPr lang="en-US" dirty="0"/>
              <a:t> </a:t>
            </a:r>
            <a:r>
              <a:rPr lang="en-US" dirty="0" err="1"/>
              <a:t>фактора</a:t>
            </a:r>
            <a:r>
              <a:rPr lang="en-US" dirty="0"/>
              <a:t> </a:t>
            </a:r>
            <a:r>
              <a:rPr lang="en-US" dirty="0" err="1"/>
              <a:t>ризика</a:t>
            </a:r>
            <a:r>
              <a:rPr lang="en-US" dirty="0"/>
              <a:t> </a:t>
            </a:r>
            <a:r>
              <a:rPr lang="en-US" dirty="0" err="1"/>
              <a:t>кардиоваскуларних</a:t>
            </a:r>
            <a:r>
              <a:rPr lang="en-US" dirty="0"/>
              <a:t> </a:t>
            </a:r>
            <a:r>
              <a:rPr lang="en-US" dirty="0" err="1"/>
              <a:t>болести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потребу</a:t>
            </a:r>
            <a:r>
              <a:rPr lang="en-US" dirty="0"/>
              <a:t> </a:t>
            </a:r>
            <a:r>
              <a:rPr lang="en-US" dirty="0" err="1"/>
              <a:t>промоције</a:t>
            </a:r>
            <a:r>
              <a:rPr lang="en-US" dirty="0"/>
              <a:t> </a:t>
            </a:r>
            <a:r>
              <a:rPr lang="en-US" dirty="0" err="1"/>
              <a:t>планете</a:t>
            </a:r>
            <a:r>
              <a:rPr lang="en-US" dirty="0"/>
              <a:t> </a:t>
            </a:r>
            <a:r>
              <a:rPr lang="en-US" dirty="0" err="1"/>
              <a:t>здравог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292439"/>
            <a:ext cx="4396341" cy="3963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Светски дан срца представља </a:t>
            </a:r>
            <a:r>
              <a:rPr lang="sr-Cyrl-RS" dirty="0" smtClean="0"/>
              <a:t>могућност </a:t>
            </a:r>
            <a:r>
              <a:rPr lang="en-US" dirty="0" smtClean="0"/>
              <a:t>за </a:t>
            </a:r>
            <a:r>
              <a:rPr lang="en-US" dirty="0"/>
              <a:t>подизање свести о кардиоваскуларним болестима </a:t>
            </a:r>
            <a:r>
              <a:rPr lang="en-US" dirty="0" smtClean="0"/>
              <a:t>(</a:t>
            </a:r>
            <a:r>
              <a:rPr lang="sr-Cyrl-RS" dirty="0" smtClean="0"/>
              <a:t>КВБ</a:t>
            </a:r>
            <a:r>
              <a:rPr lang="en-US" dirty="0" smtClean="0"/>
              <a:t>)</a:t>
            </a:r>
            <a:r>
              <a:rPr lang="sr-Cyrl-RS" dirty="0" smtClean="0"/>
              <a:t>,</a:t>
            </a:r>
            <a:r>
              <a:rPr lang="en-US" dirty="0" smtClean="0"/>
              <a:t> како </a:t>
            </a:r>
            <a:r>
              <a:rPr lang="en-US" dirty="0"/>
              <a:t>за Светску федерациј</a:t>
            </a:r>
            <a:r>
              <a:rPr lang="sr-Cyrl-RS" dirty="0"/>
              <a:t>у</a:t>
            </a:r>
            <a:r>
              <a:rPr lang="en-US" dirty="0"/>
              <a:t> за </a:t>
            </a:r>
            <a:r>
              <a:rPr lang="en-US" dirty="0" smtClean="0"/>
              <a:t>срце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тако и за цео свет.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мају</a:t>
            </a:r>
            <a:r>
              <a:rPr lang="en-US" dirty="0"/>
              <a:t> 2012. године светски лидери су се обавезали да ће остварити смањење глобалног морталитета од </a:t>
            </a:r>
            <a:r>
              <a:rPr lang="sr-Cyrl-RS" dirty="0" smtClean="0"/>
              <a:t>хроничних </a:t>
            </a:r>
            <a:r>
              <a:rPr lang="en-US" dirty="0" smtClean="0"/>
              <a:t>незаразних </a:t>
            </a:r>
            <a:r>
              <a:rPr lang="en-US" dirty="0"/>
              <a:t>болести за 25% до 2025. </a:t>
            </a:r>
            <a:r>
              <a:rPr lang="en-US" dirty="0" err="1"/>
              <a:t>године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502441" cy="14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02277"/>
            <a:ext cx="9521632" cy="2807593"/>
          </a:xfrm>
        </p:spPr>
        <p:txBody>
          <a:bodyPr/>
          <a:lstStyle/>
          <a:p>
            <a:r>
              <a:rPr lang="en-US" sz="2400" dirty="0" err="1"/>
              <a:t>Према</a:t>
            </a:r>
            <a:r>
              <a:rPr lang="en-US" sz="2400" dirty="0"/>
              <a:t> </a:t>
            </a:r>
            <a:r>
              <a:rPr lang="en-US" sz="2400" dirty="0" err="1"/>
              <a:t>Глобалном</a:t>
            </a:r>
            <a:r>
              <a:rPr lang="en-US" sz="2400" dirty="0"/>
              <a:t> </a:t>
            </a:r>
            <a:r>
              <a:rPr lang="en-US" sz="2400" dirty="0" err="1"/>
              <a:t>атласу</a:t>
            </a:r>
            <a:r>
              <a:rPr lang="en-US" sz="2400" dirty="0"/>
              <a:t> </a:t>
            </a:r>
            <a:r>
              <a:rPr lang="en-US" sz="2400" dirty="0" err="1"/>
              <a:t>превенције</a:t>
            </a:r>
            <a:r>
              <a:rPr lang="en-US" sz="2400" dirty="0"/>
              <a:t> </a:t>
            </a:r>
            <a:r>
              <a:rPr lang="sr-Cyrl-RS" sz="2400" dirty="0" smtClean="0"/>
              <a:t>и контроле кардиоваскуларних болести</a:t>
            </a:r>
            <a:r>
              <a:rPr lang="en-US" sz="2400" dirty="0" smtClean="0"/>
              <a:t> преко </a:t>
            </a:r>
            <a:r>
              <a:rPr lang="en-US" sz="3200" b="1" dirty="0" smtClean="0"/>
              <a:t>17,5</a:t>
            </a:r>
            <a:r>
              <a:rPr lang="en-US" sz="2400" dirty="0" smtClean="0"/>
              <a:t> </a:t>
            </a:r>
            <a:r>
              <a:rPr lang="en-US" sz="3200" b="1" dirty="0"/>
              <a:t>милиона</a:t>
            </a:r>
            <a:r>
              <a:rPr lang="en-US" sz="3200" dirty="0"/>
              <a:t> </a:t>
            </a:r>
            <a:r>
              <a:rPr lang="en-US" sz="2400" dirty="0"/>
              <a:t>смрти </a:t>
            </a:r>
            <a:r>
              <a:rPr lang="sr-Cyrl-RS" sz="2400" dirty="0" smtClean="0"/>
              <a:t>годишње</a:t>
            </a:r>
            <a:r>
              <a:rPr lang="en-US" sz="2400" dirty="0" smtClean="0"/>
              <a:t> </a:t>
            </a:r>
            <a:r>
              <a:rPr lang="en-US" sz="2400" dirty="0"/>
              <a:t>последица је КВБ. </a:t>
            </a:r>
            <a:r>
              <a:rPr lang="en-US" sz="2400" dirty="0" smtClean="0"/>
              <a:t>Исхемијска болест </a:t>
            </a:r>
            <a:r>
              <a:rPr lang="en-US" sz="2400" dirty="0"/>
              <a:t>срца </a:t>
            </a:r>
            <a:r>
              <a:rPr lang="en-US" sz="2400" dirty="0" smtClean="0"/>
              <a:t>одговорна </a:t>
            </a:r>
            <a:r>
              <a:rPr lang="sr-Cyrl-RS" sz="2400" dirty="0" smtClean="0"/>
              <a:t>је </a:t>
            </a:r>
            <a:r>
              <a:rPr lang="en-US" sz="2400" dirty="0" smtClean="0"/>
              <a:t>за </a:t>
            </a:r>
            <a:r>
              <a:rPr lang="en-US" sz="3200" b="1" dirty="0"/>
              <a:t>7,3 </a:t>
            </a:r>
            <a:r>
              <a:rPr lang="en-US" sz="3200" b="1" dirty="0" smtClean="0"/>
              <a:t>милиона</a:t>
            </a:r>
            <a:r>
              <a:rPr lang="en-US" sz="2400" dirty="0" smtClean="0"/>
              <a:t>, а</a:t>
            </a:r>
            <a:r>
              <a:rPr lang="sr-Cyrl-RS" sz="2400" dirty="0" smtClean="0"/>
              <a:t> </a:t>
            </a:r>
            <a:r>
              <a:rPr lang="en-US" sz="2400" dirty="0" smtClean="0"/>
              <a:t>цереброваскуларн</a:t>
            </a:r>
            <a:r>
              <a:rPr lang="sr-Cyrl-RS" sz="2400" dirty="0" smtClean="0"/>
              <a:t>е </a:t>
            </a:r>
            <a:r>
              <a:rPr lang="en-US" sz="2400" dirty="0" smtClean="0"/>
              <a:t>болест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sr-Cyrl-RS" sz="2400" dirty="0"/>
              <a:t> </a:t>
            </a:r>
            <a:r>
              <a:rPr lang="en-US" sz="3200" b="1" dirty="0" smtClean="0"/>
              <a:t>6,2 </a:t>
            </a:r>
            <a:r>
              <a:rPr lang="en-US" sz="3200" b="1" dirty="0" smtClean="0"/>
              <a:t>милио</a:t>
            </a:r>
            <a:r>
              <a:rPr lang="sr-Cyrl-RS" sz="3200" b="1" dirty="0" smtClean="0"/>
              <a:t>на</a:t>
            </a:r>
            <a:r>
              <a:rPr lang="en-US" sz="2400" dirty="0" smtClean="0"/>
              <a:t>. </a:t>
            </a:r>
            <a:r>
              <a:rPr lang="en-US" sz="2400" dirty="0" err="1"/>
              <a:t>Због</a:t>
            </a:r>
            <a:r>
              <a:rPr lang="en-US" sz="2400" dirty="0"/>
              <a:t> </a:t>
            </a:r>
            <a:r>
              <a:rPr lang="en-US" sz="2400" dirty="0" err="1" smtClean="0"/>
              <a:t>чега</a:t>
            </a:r>
            <a:r>
              <a:rPr lang="sr-Cyrl-RS" sz="2400" dirty="0"/>
              <a:t> </a:t>
            </a:r>
            <a:r>
              <a:rPr lang="sr-Cyrl-RS" sz="2400" dirty="0" smtClean="0"/>
              <a:t>п</a:t>
            </a:r>
            <a:r>
              <a:rPr lang="en-US" sz="2400" dirty="0" err="1" smtClean="0"/>
              <a:t>редстављају</a:t>
            </a:r>
            <a:r>
              <a:rPr lang="en-US" sz="2400" dirty="0" smtClean="0"/>
              <a:t>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en-US" sz="2400" dirty="0"/>
              <a:t> у </a:t>
            </a:r>
            <a:r>
              <a:rPr lang="en-US" sz="2400" dirty="0" err="1"/>
              <a:t>свету</a:t>
            </a:r>
            <a:r>
              <a:rPr lang="en-US" sz="2400" dirty="0"/>
              <a:t> </a:t>
            </a:r>
            <a:r>
              <a:rPr lang="en-US" sz="2400" dirty="0" err="1"/>
              <a:t>данас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94760" y="5653826"/>
            <a:ext cx="2305317" cy="875764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Б</a:t>
            </a:r>
            <a:r>
              <a:rPr lang="sr-Cyrl-RS" dirty="0" smtClean="0"/>
              <a:t>рој смртних случајева од КВБ у свету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9118242" y="5969357"/>
            <a:ext cx="373488" cy="309093"/>
          </a:xfrm>
          <a:prstGeom prst="leftArrow">
            <a:avLst>
              <a:gd name="adj1" fmla="val 50000"/>
              <a:gd name="adj2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09870"/>
            <a:ext cx="7744349" cy="3219720"/>
          </a:xfrm>
          <a:prstGeom prst="rect">
            <a:avLst/>
          </a:prstGeom>
        </p:spPr>
      </p:pic>
      <p:pic>
        <p:nvPicPr>
          <p:cNvPr id="7" name="Picture 6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6" y="6157931"/>
            <a:ext cx="763058" cy="2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746975"/>
            <a:ext cx="9414442" cy="553791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663707" y="5241701"/>
            <a:ext cx="119773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59" y="5883976"/>
            <a:ext cx="1107568" cy="3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0530863" y="5226557"/>
            <a:ext cx="1180563" cy="11590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26534"/>
            <a:ext cx="9554689" cy="5706533"/>
          </a:xfrm>
          <a:prstGeom prst="rect">
            <a:avLst/>
          </a:prstGeom>
        </p:spPr>
      </p:pic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2" y="5571067"/>
            <a:ext cx="1398059" cy="4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685800"/>
            <a:ext cx="9556124" cy="5554133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457644" y="5215108"/>
            <a:ext cx="128788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5452533"/>
            <a:ext cx="1321858" cy="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5459"/>
            <a:ext cx="9910979" cy="2733541"/>
          </a:xfrm>
        </p:spPr>
        <p:txBody>
          <a:bodyPr/>
          <a:lstStyle/>
          <a:p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током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године у Србији је умрло </a:t>
            </a:r>
            <a:r>
              <a:rPr lang="sr-Cyrl-RS" sz="2400" dirty="0" smtClean="0"/>
              <a:t>око </a:t>
            </a:r>
            <a:r>
              <a:rPr lang="en-US" sz="3200" b="1" dirty="0" smtClean="0"/>
              <a:t>5</a:t>
            </a:r>
            <a:r>
              <a:rPr lang="sr-Latn-RS" sz="3200" b="1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 err="1"/>
              <a:t>хиљаде</a:t>
            </a:r>
            <a:r>
              <a:rPr lang="en-US" sz="3200" b="1" dirty="0"/>
              <a:t> </a:t>
            </a:r>
            <a:r>
              <a:rPr lang="en-US" sz="2400" dirty="0" err="1"/>
              <a:t>особа</a:t>
            </a:r>
            <a:r>
              <a:rPr lang="en-US" sz="2400" dirty="0"/>
              <a:t>.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учествују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3200" b="1" dirty="0"/>
              <a:t>53% </a:t>
            </a:r>
            <a:r>
              <a:rPr lang="en-US" sz="2400" dirty="0"/>
              <a:t>у </a:t>
            </a:r>
            <a:r>
              <a:rPr lang="en-US" sz="2400" dirty="0" err="1"/>
              <a:t>свим</a:t>
            </a:r>
            <a:r>
              <a:rPr lang="en-US" sz="2400" dirty="0"/>
              <a:t> </a:t>
            </a:r>
            <a:r>
              <a:rPr lang="en-US" sz="2400" dirty="0" err="1"/>
              <a:t>узроцима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sr-Cyrl-RS" sz="2400" dirty="0"/>
              <a:t> и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умирања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. Исхемијска болест срца и цереброваскуларне болести заједно су </a:t>
            </a:r>
            <a:r>
              <a:rPr lang="sr-Cyrl-RS" sz="2400" dirty="0" smtClean="0"/>
              <a:t>главни</a:t>
            </a:r>
            <a:r>
              <a:rPr lang="en-US" sz="2400" dirty="0" smtClean="0"/>
              <a:t> </a:t>
            </a:r>
            <a:r>
              <a:rPr lang="en-US" sz="2400" dirty="0"/>
              <a:t>узроци смртности у овој групи обољења.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/>
              <a:t>најтежи</a:t>
            </a:r>
            <a:r>
              <a:rPr lang="en-US" sz="2400" dirty="0"/>
              <a:t> </a:t>
            </a:r>
            <a:r>
              <a:rPr lang="en-US" sz="2400" dirty="0" err="1"/>
              <a:t>облик</a:t>
            </a:r>
            <a:r>
              <a:rPr lang="en-US" sz="2400" dirty="0"/>
              <a:t> </a:t>
            </a:r>
            <a:r>
              <a:rPr lang="en-US" sz="2400" dirty="0" err="1"/>
              <a:t>исхемијске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,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(АКС)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здравствени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у </a:t>
            </a:r>
            <a:r>
              <a:rPr lang="en-US" sz="2400" dirty="0" err="1"/>
              <a:t>развијеним</a:t>
            </a:r>
            <a:r>
              <a:rPr lang="en-US" sz="2400" dirty="0"/>
              <a:t> </a:t>
            </a:r>
            <a:r>
              <a:rPr lang="en-US" sz="2400" dirty="0" err="1"/>
              <a:t>земљама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, а </a:t>
            </a:r>
            <a:r>
              <a:rPr lang="en-US" sz="2400" dirty="0" err="1"/>
              <a:t>последњих</a:t>
            </a:r>
            <a:r>
              <a:rPr lang="en-US" sz="2400" dirty="0"/>
              <a:t> </a:t>
            </a:r>
            <a:r>
              <a:rPr lang="en-US" sz="2400" dirty="0" err="1"/>
              <a:t>неколико</a:t>
            </a:r>
            <a:r>
              <a:rPr lang="en-US" sz="2400" dirty="0"/>
              <a:t> </a:t>
            </a:r>
            <a:r>
              <a:rPr lang="en-US" sz="2400" dirty="0" err="1"/>
              <a:t>деценија</a:t>
            </a:r>
            <a:r>
              <a:rPr lang="en-US" sz="2400" dirty="0"/>
              <a:t> и у </a:t>
            </a:r>
            <a:r>
              <a:rPr lang="en-US" sz="2400" dirty="0" err="1"/>
              <a:t>земљама</a:t>
            </a:r>
            <a:r>
              <a:rPr lang="en-US" sz="2400" dirty="0"/>
              <a:t> у </a:t>
            </a:r>
            <a:r>
              <a:rPr lang="en-US" sz="2400" dirty="0" err="1"/>
              <a:t>развоју</a:t>
            </a:r>
            <a:r>
              <a:rPr lang="en-US" sz="2400" dirty="0"/>
              <a:t>.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</a:t>
            </a:r>
            <a:r>
              <a:rPr lang="en-US" sz="2400" dirty="0" err="1"/>
              <a:t>укључује</a:t>
            </a:r>
            <a:r>
              <a:rPr lang="en-US" sz="2400" dirty="0"/>
              <a:t>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и </a:t>
            </a:r>
            <a:r>
              <a:rPr lang="en-US" sz="2400" dirty="0" err="1"/>
              <a:t>нестабилну</a:t>
            </a:r>
            <a:r>
              <a:rPr lang="en-US" sz="2400" dirty="0"/>
              <a:t> </a:t>
            </a:r>
            <a:r>
              <a:rPr lang="en-US" sz="2400" dirty="0" err="1"/>
              <a:t>ангину</a:t>
            </a:r>
            <a:r>
              <a:rPr lang="en-US" sz="2400" dirty="0"/>
              <a:t> </a:t>
            </a:r>
            <a:r>
              <a:rPr lang="en-US" sz="2400" dirty="0" err="1"/>
              <a:t>пекторис</a:t>
            </a:r>
            <a:r>
              <a:rPr lang="en-US" sz="2400" dirty="0"/>
              <a:t>.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овог</a:t>
            </a:r>
            <a:r>
              <a:rPr lang="en-US" sz="2400" dirty="0"/>
              <a:t> </a:t>
            </a:r>
            <a:r>
              <a:rPr lang="en-US" sz="2400" dirty="0" err="1"/>
              <a:t>синдрома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умрло</a:t>
            </a:r>
            <a:r>
              <a:rPr lang="en-US" sz="2400" dirty="0"/>
              <a:t> </a:t>
            </a:r>
            <a:r>
              <a:rPr lang="sr-Cyrl-RS" sz="2400" dirty="0"/>
              <a:t>више од </a:t>
            </a:r>
            <a:r>
              <a:rPr lang="sr-Cyrl-RS" sz="3200" b="1" dirty="0"/>
              <a:t>пет хиљада</a:t>
            </a:r>
            <a:r>
              <a:rPr lang="en-US" sz="3200" b="1" dirty="0"/>
              <a:t> </a:t>
            </a:r>
            <a:r>
              <a:rPr lang="en-US" sz="3200" b="1" dirty="0" err="1"/>
              <a:t>особа</a:t>
            </a:r>
            <a:r>
              <a:rPr lang="en-US" sz="3200" b="1" dirty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1" y="5353199"/>
            <a:ext cx="1120463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502277"/>
            <a:ext cx="10071280" cy="2926724"/>
          </a:xfrm>
        </p:spPr>
        <p:txBody>
          <a:bodyPr/>
          <a:lstStyle/>
          <a:p>
            <a:pPr hangingPunct="0"/>
            <a:r>
              <a:rPr lang="sr-Cyrl-CS" sz="2400" b="1" dirty="0" smtClean="0"/>
              <a:t>У </a:t>
            </a:r>
            <a:r>
              <a:rPr lang="sr-Cyrl-CS" sz="2400" b="1" dirty="0"/>
              <a:t>201</a:t>
            </a:r>
            <a:r>
              <a:rPr lang="ru-RU" sz="2400" b="1" dirty="0"/>
              <a:t>4</a:t>
            </a:r>
            <a:r>
              <a:rPr lang="sr-Cyrl-CS" sz="2400" b="1" dirty="0"/>
              <a:t>. години б</a:t>
            </a:r>
            <a:r>
              <a:rPr lang="ru-RU" sz="2400" b="1" dirty="0"/>
              <a:t>олести срца и крвних судова представљале су водећи узрок умирања у </a:t>
            </a:r>
            <a:r>
              <a:rPr lang="sr-Cyrl-CS" sz="2400" b="1" dirty="0"/>
              <a:t>АП Војводини</a:t>
            </a:r>
            <a:r>
              <a:rPr lang="ru-RU" sz="2400" b="1" dirty="0"/>
              <a:t> са учешћем од 53,1% у свим узроцима смрти</a:t>
            </a:r>
            <a:r>
              <a:rPr lang="ru-RU" sz="2400" dirty="0"/>
              <a:t>. </a:t>
            </a:r>
            <a:r>
              <a:rPr lang="sr-Cyrl-CS" sz="2400" dirty="0"/>
              <a:t>Најчешћи узроци смрти из ове групе биле су болести крвних судова мозга и исхемијске болести срца.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CS" sz="2400" dirty="0"/>
              <a:t>	</a:t>
            </a:r>
            <a:endParaRPr lang="en-US" sz="1200" dirty="0"/>
          </a:p>
        </p:txBody>
      </p:sp>
      <p:graphicFrame>
        <p:nvGraphicFramePr>
          <p:cNvPr id="4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7667"/>
              </p:ext>
            </p:extLst>
          </p:nvPr>
        </p:nvGraphicFramePr>
        <p:xfrm>
          <a:off x="4919730" y="2240924"/>
          <a:ext cx="6658376" cy="378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882" y="2073498"/>
            <a:ext cx="4739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У </a:t>
            </a:r>
            <a:r>
              <a:rPr lang="sr-Cyrl-CS" sz="2400" dirty="0"/>
              <a:t>служби опште медицине на територији АП Војводине водећа група болести у регистрованом обољевању су болести система крвотока док је водећа дијагноза у укупном обољевању становништва повишен крвни притисак.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62163" y="6027313"/>
            <a:ext cx="510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Извор података: Републички завод за статистику Србије. Саопштење СН</a:t>
            </a:r>
            <a:r>
              <a:rPr lang="ru-RU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0, Статистика становништва, Витални догађаји у Републици Србији, 2014.</a:t>
            </a:r>
            <a:endParaRPr lang="en-US" sz="1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Како</a:t>
            </a:r>
            <a:r>
              <a:rPr lang="en-US" sz="2400" dirty="0"/>
              <a:t> </a:t>
            </a:r>
            <a:r>
              <a:rPr lang="en-US" sz="2400" dirty="0" err="1"/>
              <a:t>би</a:t>
            </a:r>
            <a:r>
              <a:rPr lang="en-US" sz="2400" dirty="0"/>
              <a:t> </a:t>
            </a:r>
            <a:r>
              <a:rPr lang="en-US" sz="2400" dirty="0" err="1"/>
              <a:t>обележили</a:t>
            </a:r>
            <a:r>
              <a:rPr lang="en-US" sz="2400" dirty="0"/>
              <a:t> </a:t>
            </a:r>
            <a:r>
              <a:rPr lang="sr-Cyrl-RS" sz="2400" dirty="0" err="1"/>
              <a:t>С</a:t>
            </a:r>
            <a:r>
              <a:rPr lang="en-US" sz="2400" dirty="0" err="1" smtClean="0"/>
              <a:t>ветски</a:t>
            </a:r>
            <a:r>
              <a:rPr lang="en-US" sz="2400" dirty="0" smtClean="0"/>
              <a:t> </a:t>
            </a:r>
            <a:r>
              <a:rPr lang="en-US" sz="2400" dirty="0" err="1"/>
              <a:t>дан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29. </a:t>
            </a:r>
            <a:r>
              <a:rPr lang="sr-Cyrl-RS" sz="2400" dirty="0" err="1"/>
              <a:t>с</a:t>
            </a:r>
            <a:r>
              <a:rPr lang="en-US" sz="2400" dirty="0" err="1" smtClean="0"/>
              <a:t>ептембра</a:t>
            </a:r>
            <a:r>
              <a:rPr lang="en-US" sz="2400" dirty="0" smtClean="0"/>
              <a:t> </a:t>
            </a:r>
            <a:r>
              <a:rPr lang="en-US" sz="2400" dirty="0" err="1"/>
              <a:t>чланови</a:t>
            </a:r>
            <a:r>
              <a:rPr lang="en-US" sz="2400" dirty="0"/>
              <a:t> и </a:t>
            </a:r>
            <a:r>
              <a:rPr lang="en-US" sz="2400" dirty="0" err="1"/>
              <a:t>партнери</a:t>
            </a:r>
            <a:r>
              <a:rPr lang="en-US" sz="2400" dirty="0"/>
              <a:t> </a:t>
            </a:r>
            <a:r>
              <a:rPr lang="en-US" sz="2400" dirty="0" err="1"/>
              <a:t>Светске</a:t>
            </a:r>
            <a:r>
              <a:rPr lang="en-US" sz="2400" dirty="0"/>
              <a:t> </a:t>
            </a:r>
            <a:r>
              <a:rPr lang="en-US" sz="2400" dirty="0" err="1"/>
              <a:t>федерације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срце</a:t>
            </a:r>
            <a:r>
              <a:rPr lang="en-US" sz="2400" dirty="0"/>
              <a:t> и </a:t>
            </a:r>
            <a:r>
              <a:rPr lang="en-US" sz="2400" dirty="0" err="1"/>
              <a:t>појединци</a:t>
            </a:r>
            <a:r>
              <a:rPr lang="en-US" sz="2400" dirty="0"/>
              <a:t> </a:t>
            </a:r>
            <a:r>
              <a:rPr lang="en-US" sz="2400" dirty="0" err="1"/>
              <a:t>широм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 </a:t>
            </a:r>
            <a:r>
              <a:rPr lang="en-US" sz="2400" dirty="0" err="1"/>
              <a:t>организоваће</a:t>
            </a:r>
            <a:r>
              <a:rPr lang="en-US" sz="2400" dirty="0"/>
              <a:t> </a:t>
            </a:r>
            <a:r>
              <a:rPr lang="en-US" sz="2400" dirty="0" err="1"/>
              <a:t>активности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 smtClean="0"/>
              <a:t>шет</a:t>
            </a:r>
            <a:r>
              <a:rPr lang="sr-Cyrl-RS" sz="2400" dirty="0" smtClean="0"/>
              <a:t>њи</a:t>
            </a:r>
            <a:r>
              <a:rPr lang="en-US" sz="2400" dirty="0" smtClean="0"/>
              <a:t>, </a:t>
            </a:r>
            <a:r>
              <a:rPr lang="en-US" sz="2400" dirty="0" err="1"/>
              <a:t>трка</a:t>
            </a:r>
            <a:r>
              <a:rPr lang="en-US" sz="2400" dirty="0"/>
              <a:t> и </a:t>
            </a:r>
            <a:r>
              <a:rPr lang="en-US" sz="2400" dirty="0" err="1"/>
              <a:t>спортских</a:t>
            </a:r>
            <a:r>
              <a:rPr lang="en-US" sz="2400" dirty="0"/>
              <a:t> </a:t>
            </a:r>
            <a:r>
              <a:rPr lang="en-US" sz="2400" dirty="0" err="1"/>
              <a:t>догађаја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концерата</a:t>
            </a:r>
            <a:r>
              <a:rPr lang="en-US" sz="2400" dirty="0"/>
              <a:t>, </a:t>
            </a:r>
            <a:r>
              <a:rPr lang="en-US" sz="2400" dirty="0" err="1"/>
              <a:t>јавних</a:t>
            </a:r>
            <a:r>
              <a:rPr lang="en-US" sz="2400" dirty="0"/>
              <a:t> </a:t>
            </a:r>
            <a:r>
              <a:rPr lang="en-US" sz="2400" dirty="0" err="1"/>
              <a:t>трибина</a:t>
            </a:r>
            <a:r>
              <a:rPr lang="en-US" sz="2400" dirty="0"/>
              <a:t> и </a:t>
            </a:r>
            <a:r>
              <a:rPr lang="en-US" sz="2400" dirty="0" err="1" smtClean="0"/>
              <a:t>скрининга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657600"/>
            <a:ext cx="9783980" cy="2362200"/>
          </a:xfrm>
        </p:spPr>
        <p:txBody>
          <a:bodyPr/>
          <a:lstStyle/>
          <a:p>
            <a:r>
              <a:rPr lang="sr-Cyrl-RS" sz="2000" dirty="0" smtClean="0"/>
              <a:t>Сазнајте</a:t>
            </a:r>
            <a:r>
              <a:rPr lang="en-US" sz="2000" dirty="0" smtClean="0"/>
              <a:t> </a:t>
            </a:r>
            <a:r>
              <a:rPr lang="en-US" sz="2000" dirty="0"/>
              <a:t>како </a:t>
            </a:r>
            <a:r>
              <a:rPr lang="en-US" sz="2000" dirty="0" smtClean="0"/>
              <a:t>може</a:t>
            </a:r>
            <a:r>
              <a:rPr lang="sr-Cyrl-RS" sz="2000" dirty="0" smtClean="0"/>
              <a:t>те сами да </a:t>
            </a:r>
            <a:r>
              <a:rPr lang="en-US" sz="2000" dirty="0" smtClean="0"/>
              <a:t>организује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или </a:t>
            </a:r>
            <a:r>
              <a:rPr lang="en-US" sz="2000" dirty="0" smtClean="0"/>
              <a:t>учествује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у овим догађајима на интернет адреси: </a:t>
            </a:r>
            <a:r>
              <a:rPr lang="en-US" sz="2000" u="sng" dirty="0">
                <a:hlinkClick r:id="rId2"/>
              </a:rPr>
              <a:t>www.worldheartday.org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566</TotalTime>
  <Words>870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Према Глобалном атласу превенције и контроле кардиоваскуларних болести преко 17,5 милиона смрти годишње последица је КВБ. Исхемијска болест срца одговорна је за 7,3 милиона, а цереброваскуларне болести за 6,2 милиона. Због чега представљају водећи узрок смрти у свету данас. </vt:lpstr>
      <vt:lpstr>PowerPoint Presentation</vt:lpstr>
      <vt:lpstr>PowerPoint Presentation</vt:lpstr>
      <vt:lpstr>PowerPoint Presentation</vt:lpstr>
      <vt:lpstr>Од болести срца и крвних судова током 2014. године у Србији је умрло око 54 хиљаде особа. Болести срца и крвних судова учествују са 53% у свим узроцима смрти и водећи су узрок умирања у Србији. Исхемијска болест срца и цереброваскуларне болести заједно су главни узроци смртности у овој групи обољења.   Као најтежи облик исхемијске болести срца, акутни коронарни синдром (АКС) водећи је здравствени проблем у развијеним земљама света, а последњих неколико деценија и у земљама у развоју. Акутни коронарни синдром укључује акутни инфаркт миокарда и нестабилну ангину пекторис. Године 2014. од овог синдрома у Србији је умрло више од пет хиљада особа.  </vt:lpstr>
      <vt:lpstr>У 2014. години болести срца и крвних судова представљале су водећи узрок умирања у АП Војводини са учешћем од 53,1% у свим узроцима смрти. Најчешћи узроци смрти из ове групе биле су болести крвних судова мозга и исхемијске болести срца.  </vt:lpstr>
      <vt:lpstr>Како би обележили Светски дан срца 29. септембра чланови и партнери Светске федерације за срце и појединци широм света организоваће активности од шетњи, трка и спортских догађаја до концерата, јавних трибина и скрининга. </vt:lpstr>
      <vt:lpstr>PowerPoint Presentation</vt:lpstr>
      <vt:lpstr>PowerPoint Presentation</vt:lpstr>
      <vt:lpstr>PowerPoint Presentation</vt:lpstr>
      <vt:lpstr>          Сазнајте свој ниво шећера у крви  Висок ниво шећера у крви може бити знак шећерне болести (дијабетес).  КВБ узрок су 69% смртних случајева код људи са дијабетесом. Због тога уколико се не дијагностикује и не лечи на време шећерна болест може довести до срчаног или можданог удара. </vt:lpstr>
      <vt:lpstr>Водите евиденцију о својим достигнућима и напретку: будите поносни на оно што чините за себе и здравље своје породице. 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tamas</dc:creator>
  <cp:lastModifiedBy>tatjana tamas</cp:lastModifiedBy>
  <cp:revision>110</cp:revision>
  <dcterms:created xsi:type="dcterms:W3CDTF">2016-08-28T21:03:10Z</dcterms:created>
  <dcterms:modified xsi:type="dcterms:W3CDTF">2016-09-07T17:30:51Z</dcterms:modified>
</cp:coreProperties>
</file>