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07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40887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801858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3156475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53154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050889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721681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334243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384520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294258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01515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933234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4A6C7E-0264-4CA5-8DA6-0A1B9A103C9A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4A3B9-95EC-4271-858E-5C645E24067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167668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4F1CE34A-FCAA-4B6A-ACA5-BC1EABC8FCB7}"/>
              </a:ext>
            </a:extLst>
          </p:cNvPr>
          <p:cNvSpPr txBox="1"/>
          <p:nvPr/>
        </p:nvSpPr>
        <p:spPr>
          <a:xfrm>
            <a:off x="303221" y="318977"/>
            <a:ext cx="3216158" cy="6615914"/>
          </a:xfrm>
          <a:prstGeom prst="rect">
            <a:avLst/>
          </a:prstGeom>
          <a:noFill/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Glikemijski </a:t>
            </a:r>
            <a:r>
              <a:rPr lang="pl-PL" sz="1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indeks (GI) </a:t>
            </a:r>
            <a:r>
              <a:rPr lang="pl-PL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numerička skala koja se koristi za određivanje koliko brzo pojedina hrana povišava nivo glukoze u krvi. </a:t>
            </a:r>
            <a:r>
              <a:rPr lang="pl-PL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Hrana koja poseduje </a:t>
            </a:r>
            <a:r>
              <a:rPr lang="pl-PL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nizak GI uzrokuje </a:t>
            </a:r>
            <a:r>
              <a:rPr lang="pl-PL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mali porast glukoze u krvi, a hrana sa visokim GI uzrokuje brz i velik porast nivoa glukoze u krvi. </a:t>
            </a:r>
            <a:endParaRPr lang="sr-Latn-R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Prisustvo glukoze u krvi uzrokuje produkciju insulina, hormona koji pomaže da glukoza uđe u ćelije u kojima se koristi kao izvor energije. Kada su potrebe za glukozom zadovoljene, višak glukoze skladišti se u jetri i mišićima za kasniju upotrebu. Popune li se zalihe u jetri i mišićima, a glukoza je još uvek prisutna u krvi, insulin pomaže da se suvišna glukoza uskladišti kao mast.</a:t>
            </a:r>
            <a:endParaRPr lang="sr-Latn-RS" sz="1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r-Latn-R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Preterano lučenje insulina kroz duži vremenski period može imati nepovoljno delovanje, naime dolazi do povišenja nivoa triglicerida i „lošeg“ holesterola, sniženja nivoa „dobrog“ holesterola, povišen krvni pritisak, insulinsku rezistenciju, pojačan apetit, gojaznost i rizik od pojave ili pogoršanje već postojećeg dijabetes </a:t>
            </a:r>
            <a:r>
              <a:rPr lang="sr-Latn-RS" sz="12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mellitusa</a:t>
            </a:r>
            <a:r>
              <a:rPr lang="sr-Latn-R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tip 2.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r-Latn-RS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Složen, raznolik obrok koji sadrži kompleksne ugljene hidrate, proteine i adekvatnu vrstu masnoća, te bogatstvo prehrambenih vlakana, pružiće umeren </a:t>
            </a:r>
            <a:r>
              <a:rPr lang="sr-Latn-RS" sz="12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GI. </a:t>
            </a:r>
            <a:r>
              <a:rPr lang="sr-Latn-R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Kombinovanjem hrane sa visokim </a:t>
            </a:r>
            <a:r>
              <a:rPr lang="sr-Latn-RS" sz="1200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 </a:t>
            </a:r>
            <a:r>
              <a:rPr lang="sr-Latn-RS" sz="12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one sa niskim GI uravnotežava se odgovor organizma.</a:t>
            </a:r>
          </a:p>
          <a:p>
            <a:endParaRPr lang="sr-Latn-RS" sz="1200" dirty="0"/>
          </a:p>
        </p:txBody>
      </p:sp>
      <p:sp>
        <p:nvSpPr>
          <p:cNvPr id="5" name="Arrow: Right 4">
            <a:extLst>
              <a:ext uri="{FF2B5EF4-FFF2-40B4-BE49-F238E27FC236}">
                <a16:creationId xmlns:a16="http://schemas.microsoft.com/office/drawing/2014/main" xmlns="" id="{96D77AE8-70CC-4DF8-AE13-45D946DC53AF}"/>
              </a:ext>
            </a:extLst>
          </p:cNvPr>
          <p:cNvSpPr/>
          <p:nvPr/>
        </p:nvSpPr>
        <p:spPr>
          <a:xfrm>
            <a:off x="6772939" y="637953"/>
            <a:ext cx="2931041" cy="1737863"/>
          </a:xfrm>
          <a:prstGeom prst="rightArrow">
            <a:avLst>
              <a:gd name="adj1" fmla="val 55949"/>
              <a:gd name="adj2" fmla="val 50000"/>
            </a:avLst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sr-Latn-R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Glukoza</a:t>
            </a:r>
          </a:p>
          <a:p>
            <a:pPr algn="r"/>
            <a:r>
              <a:rPr lang="sr-Latn-RS" sz="1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100%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8915A1C0-58A2-475D-B15F-3E3360704DA8}"/>
              </a:ext>
            </a:extLst>
          </p:cNvPr>
          <p:cNvSpPr/>
          <p:nvPr/>
        </p:nvSpPr>
        <p:spPr>
          <a:xfrm>
            <a:off x="5220586" y="1031359"/>
            <a:ext cx="1552353" cy="946297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28BA3F5C-B207-441D-A7A1-18092340ADAC}"/>
              </a:ext>
            </a:extLst>
          </p:cNvPr>
          <p:cNvSpPr/>
          <p:nvPr/>
        </p:nvSpPr>
        <p:spPr>
          <a:xfrm>
            <a:off x="3551274" y="1031359"/>
            <a:ext cx="1701207" cy="967561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r-Latn-RS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xmlns="" id="{C8F1BF22-FDA4-44E2-911C-F3FA803BB1F6}"/>
              </a:ext>
            </a:extLst>
          </p:cNvPr>
          <p:cNvSpPr/>
          <p:nvPr/>
        </p:nvSpPr>
        <p:spPr>
          <a:xfrm>
            <a:off x="3700128" y="1552353"/>
            <a:ext cx="1467293" cy="1052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Niski GI manje od 50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xmlns="" id="{0FA2C10B-774B-403E-969C-A4FFF35B5ED3}"/>
              </a:ext>
            </a:extLst>
          </p:cNvPr>
          <p:cNvSpPr/>
          <p:nvPr/>
        </p:nvSpPr>
        <p:spPr>
          <a:xfrm>
            <a:off x="5252481" y="1552353"/>
            <a:ext cx="1467293" cy="1052624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Srednji GI 50 - 69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xmlns="" id="{7A653E22-4470-4755-9304-0D75E62D25C0}"/>
              </a:ext>
            </a:extLst>
          </p:cNvPr>
          <p:cNvSpPr/>
          <p:nvPr/>
        </p:nvSpPr>
        <p:spPr>
          <a:xfrm>
            <a:off x="6772935" y="1536408"/>
            <a:ext cx="1467293" cy="1052624"/>
          </a:xfrm>
          <a:prstGeom prst="roundRect">
            <a:avLst/>
          </a:prstGeom>
          <a:solidFill>
            <a:srgbClr val="C00000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Latn-R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Visoki GI više od 70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xmlns="" id="{422C524A-85DE-4482-97E8-0E03369EF71F}"/>
              </a:ext>
            </a:extLst>
          </p:cNvPr>
          <p:cNvCxnSpPr/>
          <p:nvPr/>
        </p:nvCxnSpPr>
        <p:spPr>
          <a:xfrm flipV="1">
            <a:off x="3848986" y="633199"/>
            <a:ext cx="0" cy="7179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xmlns="" id="{24B19BCA-E31D-43B8-9E80-E414A27A316C}"/>
              </a:ext>
            </a:extLst>
          </p:cNvPr>
          <p:cNvCxnSpPr/>
          <p:nvPr/>
        </p:nvCxnSpPr>
        <p:spPr>
          <a:xfrm flipV="1">
            <a:off x="4953000" y="633198"/>
            <a:ext cx="0" cy="7179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D0150A3A-4F04-4DB6-B24D-C9DBB4CFB57E}"/>
              </a:ext>
            </a:extLst>
          </p:cNvPr>
          <p:cNvCxnSpPr/>
          <p:nvPr/>
        </p:nvCxnSpPr>
        <p:spPr>
          <a:xfrm flipV="1">
            <a:off x="6159795" y="633197"/>
            <a:ext cx="0" cy="7179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xmlns="" id="{10D2C4D3-8F17-4119-831A-0D8A4EFFB311}"/>
              </a:ext>
            </a:extLst>
          </p:cNvPr>
          <p:cNvCxnSpPr/>
          <p:nvPr/>
        </p:nvCxnSpPr>
        <p:spPr>
          <a:xfrm flipV="1">
            <a:off x="6893442" y="633196"/>
            <a:ext cx="0" cy="7179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xmlns="" id="{6FA3C5F5-89E1-411D-B62B-AC751CC770B5}"/>
              </a:ext>
            </a:extLst>
          </p:cNvPr>
          <p:cNvCxnSpPr/>
          <p:nvPr/>
        </p:nvCxnSpPr>
        <p:spPr>
          <a:xfrm flipV="1">
            <a:off x="7733414" y="633195"/>
            <a:ext cx="0" cy="7179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xmlns="" id="{83A91B8B-EBFC-412B-800C-0EDDD8BEDDE7}"/>
              </a:ext>
            </a:extLst>
          </p:cNvPr>
          <p:cNvCxnSpPr/>
          <p:nvPr/>
        </p:nvCxnSpPr>
        <p:spPr>
          <a:xfrm flipV="1">
            <a:off x="8413897" y="633194"/>
            <a:ext cx="0" cy="71797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79B03147-6D52-4782-B5A0-D6B6590A848D}"/>
              </a:ext>
            </a:extLst>
          </p:cNvPr>
          <p:cNvSpPr txBox="1"/>
          <p:nvPr/>
        </p:nvSpPr>
        <p:spPr>
          <a:xfrm>
            <a:off x="3553429" y="205113"/>
            <a:ext cx="64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200" b="1" dirty="0"/>
              <a:t>Zeleno</a:t>
            </a:r>
          </a:p>
          <a:p>
            <a:pPr algn="r"/>
            <a:r>
              <a:rPr lang="sr-Latn-RS" sz="1200" b="1" dirty="0"/>
              <a:t>Povrće</a:t>
            </a:r>
          </a:p>
          <a:p>
            <a:pPr algn="r"/>
            <a:r>
              <a:rPr lang="sr-Latn-RS" sz="1200" b="1" dirty="0"/>
              <a:t>10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xmlns="" id="{E6376F42-CDEA-4510-90E6-150F2ADCFBD8}"/>
              </a:ext>
            </a:extLst>
          </p:cNvPr>
          <p:cNvSpPr txBox="1"/>
          <p:nvPr/>
        </p:nvSpPr>
        <p:spPr>
          <a:xfrm>
            <a:off x="4417734" y="356750"/>
            <a:ext cx="8330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200" b="1" dirty="0"/>
              <a:t>Testenina</a:t>
            </a:r>
          </a:p>
          <a:p>
            <a:pPr algn="r"/>
            <a:r>
              <a:rPr lang="sr-Latn-RS" sz="1200" b="1" dirty="0"/>
              <a:t>40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xmlns="" id="{41578DE3-90C6-4EAA-9340-78CA8042648C}"/>
              </a:ext>
            </a:extLst>
          </p:cNvPr>
          <p:cNvSpPr txBox="1"/>
          <p:nvPr/>
        </p:nvSpPr>
        <p:spPr>
          <a:xfrm>
            <a:off x="5641360" y="215744"/>
            <a:ext cx="79804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200" b="1" dirty="0"/>
              <a:t>Sok od narandže</a:t>
            </a:r>
          </a:p>
          <a:p>
            <a:pPr algn="r"/>
            <a:r>
              <a:rPr lang="sr-Latn-RS" sz="1200" b="1" dirty="0"/>
              <a:t>60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xmlns="" id="{63A7B1FA-875D-4CCF-889C-52354F307FB1}"/>
              </a:ext>
            </a:extLst>
          </p:cNvPr>
          <p:cNvSpPr txBox="1"/>
          <p:nvPr/>
        </p:nvSpPr>
        <p:spPr>
          <a:xfrm>
            <a:off x="6525661" y="221634"/>
            <a:ext cx="64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200" b="1" dirty="0"/>
              <a:t>Beli hleb</a:t>
            </a:r>
          </a:p>
          <a:p>
            <a:pPr algn="r"/>
            <a:r>
              <a:rPr lang="sr-Latn-RS" sz="1200" b="1" dirty="0"/>
              <a:t>70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4908EB7E-2597-4337-A6E4-288877210301}"/>
              </a:ext>
            </a:extLst>
          </p:cNvPr>
          <p:cNvSpPr txBox="1"/>
          <p:nvPr/>
        </p:nvSpPr>
        <p:spPr>
          <a:xfrm>
            <a:off x="7363623" y="243298"/>
            <a:ext cx="6464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200" b="1" dirty="0"/>
              <a:t>Kuvani pirinač85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3E618112-5FCD-4C48-BE15-1593CDD9E922}"/>
              </a:ext>
            </a:extLst>
          </p:cNvPr>
          <p:cNvSpPr txBox="1"/>
          <p:nvPr/>
        </p:nvSpPr>
        <p:spPr>
          <a:xfrm>
            <a:off x="7949239" y="221634"/>
            <a:ext cx="7418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sr-Latn-RS" sz="1200" b="1" dirty="0"/>
              <a:t>Pečeni krompir</a:t>
            </a:r>
          </a:p>
          <a:p>
            <a:pPr algn="r"/>
            <a:r>
              <a:rPr lang="sr-Latn-RS" sz="1200" b="1" dirty="0"/>
              <a:t>95</a:t>
            </a:r>
          </a:p>
        </p:txBody>
      </p:sp>
      <p:graphicFrame>
        <p:nvGraphicFramePr>
          <p:cNvPr id="28" name="Table 28">
            <a:extLst>
              <a:ext uri="{FF2B5EF4-FFF2-40B4-BE49-F238E27FC236}">
                <a16:creationId xmlns:a16="http://schemas.microsoft.com/office/drawing/2014/main" xmlns="" id="{FA8D032A-15EA-4D0A-B7FA-D2E47B240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260591"/>
              </p:ext>
            </p:extLst>
          </p:nvPr>
        </p:nvGraphicFramePr>
        <p:xfrm>
          <a:off x="3791909" y="2806158"/>
          <a:ext cx="5828221" cy="385979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5263116">
                  <a:extLst>
                    <a:ext uri="{9D8B030D-6E8A-4147-A177-3AD203B41FA5}">
                      <a16:colId xmlns:a16="http://schemas.microsoft.com/office/drawing/2014/main" xmlns="" val="1088409254"/>
                    </a:ext>
                  </a:extLst>
                </a:gridCol>
                <a:gridCol w="565105">
                  <a:extLst>
                    <a:ext uri="{9D8B030D-6E8A-4147-A177-3AD203B41FA5}">
                      <a16:colId xmlns:a16="http://schemas.microsoft.com/office/drawing/2014/main" xmlns="" val="1035127197"/>
                    </a:ext>
                  </a:extLst>
                </a:gridCol>
              </a:tblGrid>
              <a:tr h="334163">
                <a:tc>
                  <a:txBody>
                    <a:bodyPr/>
                    <a:lstStyle/>
                    <a:p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Začini (peršun, bosiljak, origano)                                         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61836828"/>
                  </a:ext>
                </a:extLst>
              </a:tr>
              <a:tr h="466913">
                <a:tc>
                  <a:txBody>
                    <a:bodyPr/>
                    <a:lstStyle/>
                    <a:p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Orasi, začinska paprika, spanać, soja, kiseli kupus, zelena salata, rotkvice, luk, masline, tikvice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239247147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Čokolada 80% </a:t>
                      </a:r>
                      <a:r>
                        <a:rPr lang="sr-Latn-RS" sz="1400" b="1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kakaa</a:t>
                      </a:r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patlidžan, jagode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352362753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Maline, čokolada 70% </a:t>
                      </a:r>
                      <a:r>
                        <a:rPr lang="sr-Latn-RS" sz="1400" b="1" kern="1200" dirty="0" err="1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kakaa</a:t>
                      </a:r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, trešnje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471002194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Paradajz, mandarina, sojino mleko, sitni sir, mleko, beli luk, kruške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30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145168944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Zobene pahuljice, suve kajsije, smokve, šljive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06690053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Sok od paradajza, ražano brašno, ananas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45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816735717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Griz, kuvana cvekla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65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769175297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Beli i smeđi šećer, dvopek, palenta, peciva</a:t>
                      </a:r>
                      <a:endParaRPr lang="sr-Latn-RS" sz="1400" b="1" kern="1200" dirty="0">
                        <a:solidFill>
                          <a:schemeClr val="dk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70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014565447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Pire krompir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65195947"/>
                  </a:ext>
                </a:extLst>
              </a:tr>
              <a:tr h="3341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Latn-RS" sz="1400" b="1" kern="1200" dirty="0">
                          <a:solidFill>
                            <a:schemeClr val="dk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+mn-lt"/>
                          <a:ea typeface="+mn-ea"/>
                          <a:cs typeface="+mn-cs"/>
                        </a:rPr>
                        <a:t>Kukuruzne pahuljice, kokice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r-Latn-RS" sz="1400" b="1" dirty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85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899868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1953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90</TotalTime>
  <Words>361</Words>
  <Application>Microsoft Office PowerPoint</Application>
  <PresentationFormat>A4 Paper (210x297 mm)</PresentationFormat>
  <Paragraphs>43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Dragana Balać</dc:creator>
  <cp:lastModifiedBy>Dell</cp:lastModifiedBy>
  <cp:revision>10</cp:revision>
  <dcterms:created xsi:type="dcterms:W3CDTF">2022-09-21T09:58:47Z</dcterms:created>
  <dcterms:modified xsi:type="dcterms:W3CDTF">2022-11-16T12:33:47Z</dcterms:modified>
</cp:coreProperties>
</file>