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3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F5E4-E709-4FB9-B898-AA92477272D9}" type="datetimeFigureOut">
              <a:rPr lang="x-none" smtClean="0"/>
              <a:t>16.11.2022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EB91B-6EEF-47BA-B3D5-1813F2CC8BD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64898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F5E4-E709-4FB9-B898-AA92477272D9}" type="datetimeFigureOut">
              <a:rPr lang="x-none" smtClean="0"/>
              <a:t>16.11.2022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EB91B-6EEF-47BA-B3D5-1813F2CC8BD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833948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F5E4-E709-4FB9-B898-AA92477272D9}" type="datetimeFigureOut">
              <a:rPr lang="x-none" smtClean="0"/>
              <a:t>16.11.2022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EB91B-6EEF-47BA-B3D5-1813F2CC8BD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3088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F5E4-E709-4FB9-B898-AA92477272D9}" type="datetimeFigureOut">
              <a:rPr lang="x-none" smtClean="0"/>
              <a:t>16.11.2022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EB91B-6EEF-47BA-B3D5-1813F2CC8BD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131972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F5E4-E709-4FB9-B898-AA92477272D9}" type="datetimeFigureOut">
              <a:rPr lang="x-none" smtClean="0"/>
              <a:t>16.11.2022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EB91B-6EEF-47BA-B3D5-1813F2CC8BD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518595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F5E4-E709-4FB9-B898-AA92477272D9}" type="datetimeFigureOut">
              <a:rPr lang="x-none" smtClean="0"/>
              <a:t>16.11.2022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EB91B-6EEF-47BA-B3D5-1813F2CC8BD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80375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F5E4-E709-4FB9-B898-AA92477272D9}" type="datetimeFigureOut">
              <a:rPr lang="x-none" smtClean="0"/>
              <a:t>16.11.2022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EB91B-6EEF-47BA-B3D5-1813F2CC8BD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6668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F5E4-E709-4FB9-B898-AA92477272D9}" type="datetimeFigureOut">
              <a:rPr lang="x-none" smtClean="0"/>
              <a:t>16.11.2022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EB91B-6EEF-47BA-B3D5-1813F2CC8BD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305991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F5E4-E709-4FB9-B898-AA92477272D9}" type="datetimeFigureOut">
              <a:rPr lang="x-none" smtClean="0"/>
              <a:t>16.11.2022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EB91B-6EEF-47BA-B3D5-1813F2CC8BD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611092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F5E4-E709-4FB9-B898-AA92477272D9}" type="datetimeFigureOut">
              <a:rPr lang="x-none" smtClean="0"/>
              <a:t>16.11.2022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EB91B-6EEF-47BA-B3D5-1813F2CC8BD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337017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F5E4-E709-4FB9-B898-AA92477272D9}" type="datetimeFigureOut">
              <a:rPr lang="x-none" smtClean="0"/>
              <a:t>16.11.2022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EB91B-6EEF-47BA-B3D5-1813F2CC8BD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16392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0F5E4-E709-4FB9-B898-AA92477272D9}" type="datetimeFigureOut">
              <a:rPr lang="x-none" smtClean="0"/>
              <a:t>16.11.2022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EB91B-6EEF-47BA-B3D5-1813F2CC8BD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604709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izjzv.org.rs/" TargetMode="Externa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4">
            <a:extLst>
              <a:ext uri="{FF2B5EF4-FFF2-40B4-BE49-F238E27FC236}">
                <a16:creationId xmlns:a16="http://schemas.microsoft.com/office/drawing/2014/main" xmlns="" id="{7085C9E0-315E-45E2-91DF-CCC3D46D8305}"/>
              </a:ext>
            </a:extLst>
          </p:cNvPr>
          <p:cNvSpPr txBox="1">
            <a:spLocks/>
          </p:cNvSpPr>
          <p:nvPr/>
        </p:nvSpPr>
        <p:spPr>
          <a:xfrm>
            <a:off x="110631" y="212005"/>
            <a:ext cx="3096768" cy="704393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sr-Latn-RS" sz="13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Namirnice od celog zrna žitarica sadrže prehrambena vlakna, sporije prolaze kroz sistem za varenje, a osećaj sitosti traje duže. Namirnice bogate vlaknima su i povrće, mahunarke, </a:t>
            </a:r>
            <a:r>
              <a:rPr lang="sr-Latn-RS" sz="13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orašasti</a:t>
            </a:r>
            <a:r>
              <a:rPr lang="sr-Latn-RS" sz="13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plodovi, semenke, voće. </a:t>
            </a:r>
            <a:r>
              <a:rPr lang="sr-Latn-RS" sz="13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Citrusi</a:t>
            </a:r>
            <a:r>
              <a:rPr lang="sr-Latn-RS" sz="13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imaju niži </a:t>
            </a:r>
            <a:r>
              <a:rPr lang="sr-Latn-RS" sz="13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glikemijski</a:t>
            </a:r>
            <a:r>
              <a:rPr lang="sr-Latn-RS" sz="13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indeks od većine ostalog voća.</a:t>
            </a:r>
            <a:endParaRPr lang="sr-Latn-R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sr-Latn-RS" sz="13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Hrana </a:t>
            </a:r>
            <a:r>
              <a:rPr lang="sr-Latn-RS" sz="13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bogata proteinima ima nizak glikemijski indeks (GI).</a:t>
            </a:r>
            <a:endParaRPr lang="sr-Latn-R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sr-Latn-RS" sz="13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Masti ne podižu značajno nivo glukoze u krv, ali prednost treba dati kvalitetnim masnoćama (hladno ceđeno maslinovo ulje).</a:t>
            </a:r>
            <a:endParaRPr lang="sr-Latn-R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sr-Latn-RS" sz="13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Prednost treba dati sirovim namirnicama. Iako se radi o istoj namirnici, ona može imati niži GI u sirovom nego u termički obrađenom stanju. Tako npr. sirova šargarepa ima GI 30 i spada u namirnice sa niskim indeksom. Ako se ista namirnica skuva, njen GI će se popeti na 85. Isto važi i za celer, paškanat i cveklu.</a:t>
            </a:r>
            <a:endParaRPr lang="sr-Latn-R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sr-Latn-RS" sz="13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Obratiti pažnju na namirnice čiji GI prelazi 50. Lubenica se smatra namirnicom koja je bogata vlaknima, ali ne treba zaboraviti da je njen GI 75.</a:t>
            </a:r>
            <a:endParaRPr lang="sr-Latn-R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sr-Latn-RS" sz="13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Što je manji GI, manje je povećanje nivoa insulina u krvi. Što je veći GI, veći je nivo insulina u krvi, a </a:t>
            </a:r>
            <a:r>
              <a:rPr lang="sr-Latn-RS" sz="13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sledstveno </a:t>
            </a:r>
            <a:r>
              <a:rPr lang="sr-Latn-RS" sz="13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tome sav višak šećera koji ostane se pretvara u masti i taloži u vidu masnog tkiva. </a:t>
            </a:r>
            <a:endParaRPr lang="sr-Latn-RS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r-Latn-RS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xmlns="" id="{C8CE89D2-0F4D-4BDA-8B23-BE49E3882662}"/>
              </a:ext>
            </a:extLst>
          </p:cNvPr>
          <p:cNvSpPr txBox="1">
            <a:spLocks/>
          </p:cNvSpPr>
          <p:nvPr/>
        </p:nvSpPr>
        <p:spPr>
          <a:xfrm>
            <a:off x="3568550" y="122200"/>
            <a:ext cx="2893612" cy="59734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r-Latn-RS" sz="1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INSTITUT ZA JAVNO ZDRAVLJE VOJVODINE</a:t>
            </a:r>
            <a:endParaRPr lang="sr-Latn-R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r-Latn-RS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CENTAR ZA PROMOCIJU ZDRAVLJA</a:t>
            </a:r>
            <a:endParaRPr lang="sr-Latn-R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r-Latn-R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Savetovalište Odseka za pravilnu ishranu i promociju zdravih stilova života</a:t>
            </a:r>
            <a:endParaRPr lang="sr-Latn-R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sr-Latn-R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Novi Sad, Futoška 121</a:t>
            </a:r>
            <a:endParaRPr lang="sr-Latn-R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sr-Latn-R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Telefoni: 021/4897 – 879 i </a:t>
            </a:r>
            <a:endParaRPr lang="sr-Latn-R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sr-Latn-RS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021/4897 - 873 </a:t>
            </a:r>
          </a:p>
          <a:p>
            <a:pPr algn="ctr"/>
            <a:endParaRPr lang="sr-Latn-R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sr-Latn-R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Problemi vezani za način ishrane su sledeći: gojaznost, pothranjenost, problemi sa varenjem i nadutošću, alergija i intolerancija na hranu, prejedanje, </a:t>
            </a:r>
            <a:r>
              <a:rPr lang="sr-Latn-R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izgladnjivanje</a:t>
            </a:r>
            <a:r>
              <a:rPr lang="sr-Latn-R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malokrvnost, crevna </a:t>
            </a:r>
            <a:r>
              <a:rPr lang="sr-Latn-RS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kandidijaza</a:t>
            </a:r>
            <a:r>
              <a:rPr lang="sr-Latn-R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Takođe, pojedina fiziološka stanja zahtevaju savet u vezi sa ishranom: trudnoća, dojenje, rekreativno i aktivno bavljenje sportom.</a:t>
            </a:r>
            <a:endParaRPr lang="sr-Latn-R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r-Latn-R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7418F127-A446-4333-92A8-934464CBAA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9581" y="5581650"/>
            <a:ext cx="1276350" cy="127635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38E91788-98F4-48A5-86C9-B7D07DADDB61}"/>
              </a:ext>
            </a:extLst>
          </p:cNvPr>
          <p:cNvSpPr txBox="1"/>
          <p:nvPr/>
        </p:nvSpPr>
        <p:spPr>
          <a:xfrm>
            <a:off x="6823313" y="1152351"/>
            <a:ext cx="2893612" cy="37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r-Latn-R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GLIKEMIJSKI INDEKS</a:t>
            </a:r>
            <a:endParaRPr lang="sr-Latn-R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167DC67F-8A73-457B-985C-F8CCF237D3F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7889" y="2185991"/>
            <a:ext cx="2664460" cy="1685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F5BFEE20-35B5-4293-94E7-91F0CB977D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7037" y="121764"/>
            <a:ext cx="595674" cy="65013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E18B5A9C-B58C-444D-80B6-B50B816DB3D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09903" y="37037"/>
            <a:ext cx="1355089" cy="67754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823313" y="1526108"/>
            <a:ext cx="31325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1600" i="1" dirty="0" smtClean="0"/>
              <a:t>„PRAVILNA ISHRANA</a:t>
            </a:r>
            <a:r>
              <a:rPr lang="en-US" sz="1600" i="1" dirty="0" smtClean="0"/>
              <a:t> = ZDRAVLJE</a:t>
            </a:r>
            <a:r>
              <a:rPr lang="sr-Latn-RS" sz="1600" i="1" dirty="0" smtClean="0"/>
              <a:t>“</a:t>
            </a:r>
            <a:r>
              <a:rPr lang="en-US" sz="1600" i="1" dirty="0" smtClean="0"/>
              <a:t> </a:t>
            </a:r>
            <a:endParaRPr lang="sr-Latn-RS" sz="16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7347227" y="6372588"/>
            <a:ext cx="1740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>
                <a:hlinkClick r:id="rId6"/>
              </a:rPr>
              <a:t>www.izjzv.org.rs</a:t>
            </a:r>
            <a:r>
              <a:rPr lang="sr-Latn-RS" dirty="0" smtClean="0"/>
              <a:t> </a:t>
            </a:r>
            <a:endParaRPr lang="sr-Latn-RS" dirty="0"/>
          </a:p>
        </p:txBody>
      </p:sp>
      <p:sp>
        <p:nvSpPr>
          <p:cNvPr id="4" name="TextBox 3"/>
          <p:cNvSpPr txBox="1"/>
          <p:nvPr/>
        </p:nvSpPr>
        <p:spPr>
          <a:xfrm>
            <a:off x="6823313" y="3982683"/>
            <a:ext cx="272542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Latn-RS" b="1" dirty="0" smtClean="0"/>
              <a:t>OBEZBEDITE NIZAK</a:t>
            </a:r>
          </a:p>
          <a:p>
            <a:pPr algn="ctr"/>
            <a:r>
              <a:rPr lang="sr-Latn-RS" b="1" dirty="0" smtClean="0"/>
              <a:t>GLIKEMIJSKI INDEKS</a:t>
            </a:r>
          </a:p>
          <a:p>
            <a:pPr algn="ctr"/>
            <a:r>
              <a:rPr lang="sr-Latn-RS" i="1" dirty="0" smtClean="0"/>
              <a:t>REDOVNIM VEŽBANJEM,</a:t>
            </a:r>
          </a:p>
          <a:p>
            <a:pPr algn="ctr"/>
            <a:r>
              <a:rPr lang="sr-Latn-RS" i="1" dirty="0" smtClean="0"/>
              <a:t>REDOVNIM OBROCIMA I </a:t>
            </a:r>
          </a:p>
          <a:p>
            <a:pPr algn="ctr"/>
            <a:r>
              <a:rPr lang="sr-Latn-RS" i="1" dirty="0" smtClean="0"/>
              <a:t>PAŽLJIVIM ODABIROM I</a:t>
            </a:r>
          </a:p>
          <a:p>
            <a:pPr algn="ctr"/>
            <a:r>
              <a:rPr lang="sr-Latn-RS" i="1" dirty="0" smtClean="0"/>
              <a:t>PRIPREMOM NAMIRNICA I </a:t>
            </a:r>
          </a:p>
          <a:p>
            <a:pPr algn="ctr"/>
            <a:r>
              <a:rPr lang="sr-Latn-RS" b="1" dirty="0" smtClean="0"/>
              <a:t>TAKO UNAPREDITE</a:t>
            </a:r>
          </a:p>
          <a:p>
            <a:pPr algn="ctr"/>
            <a:r>
              <a:rPr lang="sr-Latn-RS" b="1" dirty="0" smtClean="0"/>
              <a:t>SVOJE ZDRAVLJE</a:t>
            </a:r>
          </a:p>
        </p:txBody>
      </p:sp>
    </p:spTree>
    <p:extLst>
      <p:ext uri="{BB962C8B-B14F-4D97-AF65-F5344CB8AC3E}">
        <p14:creationId xmlns:p14="http://schemas.microsoft.com/office/powerpoint/2010/main" val="3690872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308</TotalTime>
  <Words>334</Words>
  <Application>Microsoft Office PowerPoint</Application>
  <PresentationFormat>A4 Paper (210x297 mm)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Josip Mihajlović</dc:creator>
  <cp:lastModifiedBy>Dell</cp:lastModifiedBy>
  <cp:revision>12</cp:revision>
  <dcterms:created xsi:type="dcterms:W3CDTF">2022-11-15T12:07:53Z</dcterms:created>
  <dcterms:modified xsi:type="dcterms:W3CDTF">2022-11-16T15:01:13Z</dcterms:modified>
</cp:coreProperties>
</file>